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4"/>
  </p:notesMasterIdLst>
  <p:sldIdLst>
    <p:sldId id="285" r:id="rId2"/>
    <p:sldId id="286" r:id="rId3"/>
    <p:sldId id="287" r:id="rId4"/>
    <p:sldId id="259" r:id="rId5"/>
    <p:sldId id="344" r:id="rId6"/>
    <p:sldId id="345" r:id="rId7"/>
    <p:sldId id="346" r:id="rId8"/>
    <p:sldId id="347" r:id="rId9"/>
    <p:sldId id="348" r:id="rId10"/>
    <p:sldId id="349" r:id="rId11"/>
    <p:sldId id="350" r:id="rId12"/>
    <p:sldId id="351" r:id="rId13"/>
    <p:sldId id="353" r:id="rId14"/>
    <p:sldId id="389" r:id="rId15"/>
    <p:sldId id="354" r:id="rId16"/>
    <p:sldId id="355" r:id="rId17"/>
    <p:sldId id="390" r:id="rId18"/>
    <p:sldId id="356" r:id="rId19"/>
    <p:sldId id="357" r:id="rId20"/>
    <p:sldId id="358" r:id="rId21"/>
    <p:sldId id="359" r:id="rId22"/>
    <p:sldId id="391" r:id="rId23"/>
    <p:sldId id="360" r:id="rId24"/>
    <p:sldId id="392" r:id="rId25"/>
    <p:sldId id="393" r:id="rId26"/>
    <p:sldId id="394" r:id="rId27"/>
    <p:sldId id="395" r:id="rId28"/>
    <p:sldId id="396" r:id="rId29"/>
    <p:sldId id="397" r:id="rId30"/>
    <p:sldId id="398" r:id="rId31"/>
    <p:sldId id="399" r:id="rId32"/>
    <p:sldId id="400" r:id="rId33"/>
    <p:sldId id="446" r:id="rId34"/>
    <p:sldId id="401" r:id="rId35"/>
    <p:sldId id="447" r:id="rId36"/>
    <p:sldId id="402" r:id="rId37"/>
    <p:sldId id="403" r:id="rId38"/>
    <p:sldId id="404" r:id="rId39"/>
    <p:sldId id="448" r:id="rId40"/>
    <p:sldId id="449" r:id="rId41"/>
    <p:sldId id="450" r:id="rId42"/>
    <p:sldId id="405" r:id="rId43"/>
    <p:sldId id="407" r:id="rId44"/>
    <p:sldId id="408" r:id="rId45"/>
    <p:sldId id="409" r:id="rId46"/>
    <p:sldId id="410" r:id="rId47"/>
    <p:sldId id="411" r:id="rId48"/>
    <p:sldId id="412" r:id="rId49"/>
    <p:sldId id="413" r:id="rId50"/>
    <p:sldId id="414" r:id="rId51"/>
    <p:sldId id="415" r:id="rId52"/>
    <p:sldId id="416" r:id="rId53"/>
    <p:sldId id="417" r:id="rId54"/>
    <p:sldId id="418" r:id="rId55"/>
    <p:sldId id="451" r:id="rId56"/>
    <p:sldId id="452" r:id="rId57"/>
    <p:sldId id="453" r:id="rId58"/>
    <p:sldId id="454" r:id="rId59"/>
    <p:sldId id="459" r:id="rId60"/>
    <p:sldId id="460" r:id="rId61"/>
    <p:sldId id="461" r:id="rId62"/>
    <p:sldId id="284" r:id="rId63"/>
  </p:sldIdLst>
  <p:sldSz cx="9144000" cy="5143500" type="screen16x9"/>
  <p:notesSz cx="6858000" cy="9144000"/>
  <p:embeddedFontLst>
    <p:embeddedFont>
      <p:font typeface="Comfortaa" panose="020B0604020202020204" charset="0"/>
      <p:regular r:id="rId65"/>
      <p:bold r:id="rId66"/>
    </p:embeddedFont>
    <p:embeddedFont>
      <p:font typeface="Calibri" panose="020F0502020204030204" pitchFamily="34" charset="0"/>
      <p:regular r:id="rId67"/>
      <p:bold r:id="rId68"/>
      <p:italic r:id="rId69"/>
      <p:boldItalic r:id="rId70"/>
    </p:embeddedFont>
    <p:embeddedFont>
      <p:font typeface="Nunito" panose="020B0604020202020204" charset="0"/>
      <p:regular r:id="rId71"/>
    </p:embeddedFont>
    <p:embeddedFont>
      <p:font typeface="Consolas" panose="020B0609020204030204" pitchFamily="49"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799" autoAdjust="0"/>
    <p:restoredTop sz="94323" autoAdjust="0"/>
  </p:normalViewPr>
  <p:slideViewPr>
    <p:cSldViewPr snapToGrid="0">
      <p:cViewPr varScale="1">
        <p:scale>
          <a:sx n="108" d="100"/>
          <a:sy n="108" d="100"/>
        </p:scale>
        <p:origin x="1181"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79865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36597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6970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65877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56757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7887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8188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70514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05334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28774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30444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9260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9126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80584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648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31278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66900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74706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9405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84626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10494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95221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48522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172486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192774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51827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31796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933574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99269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80185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870791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493804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859268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371270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37675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67935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45145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767912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15126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09165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4120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81412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52085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094040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8967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842357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881894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01233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106853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656307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38074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518956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92704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26229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bb34fbb11_3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bb34fbb11_3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46599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7327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32798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gfbb34fbb11_2_4"/>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gfbb34fbb11_2_4"/>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gfbb34fbb11_2_4"/>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gfbb34fbb11_2_4"/>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gfbb34fbb11_2_4"/>
          <p:cNvGrpSpPr/>
          <p:nvPr/>
        </p:nvGrpSpPr>
        <p:grpSpPr>
          <a:xfrm>
            <a:off x="255200" y="592"/>
            <a:ext cx="2250363" cy="1044300"/>
            <a:chOff x="255200" y="592"/>
            <a:chExt cx="2250363" cy="1044300"/>
          </a:xfrm>
        </p:grpSpPr>
        <p:sp>
          <p:nvSpPr>
            <p:cNvPr id="15" name="Google Shape;15;gfbb34fbb11_2_4"/>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gfbb34fbb11_2_4"/>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gfbb34fbb11_2_4"/>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gfbb34fbb11_2_4"/>
          <p:cNvGrpSpPr/>
          <p:nvPr/>
        </p:nvGrpSpPr>
        <p:grpSpPr>
          <a:xfrm>
            <a:off x="905395" y="592"/>
            <a:ext cx="2250363" cy="1044300"/>
            <a:chOff x="905395" y="592"/>
            <a:chExt cx="2250363" cy="1044300"/>
          </a:xfrm>
        </p:grpSpPr>
        <p:sp>
          <p:nvSpPr>
            <p:cNvPr id="19" name="Google Shape;19;gfbb34fbb11_2_4"/>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gfbb34fbb11_2_4"/>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gfbb34fbb11_2_4"/>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gfbb34fbb11_2_4"/>
          <p:cNvGrpSpPr/>
          <p:nvPr/>
        </p:nvGrpSpPr>
        <p:grpSpPr>
          <a:xfrm>
            <a:off x="7057468" y="5088"/>
            <a:ext cx="1851282" cy="752108"/>
            <a:chOff x="6917201" y="0"/>
            <a:chExt cx="2227777" cy="863400"/>
          </a:xfrm>
        </p:grpSpPr>
        <p:sp>
          <p:nvSpPr>
            <p:cNvPr id="23" name="Google Shape;23;gfbb34fbb11_2_4"/>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gfbb34fbb11_2_4"/>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gfbb34fbb11_2_4"/>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gfbb34fbb11_2_4"/>
          <p:cNvGrpSpPr/>
          <p:nvPr/>
        </p:nvGrpSpPr>
        <p:grpSpPr>
          <a:xfrm>
            <a:off x="6553032" y="4217852"/>
            <a:ext cx="2389068" cy="925737"/>
            <a:chOff x="6917201" y="0"/>
            <a:chExt cx="2227777" cy="863400"/>
          </a:xfrm>
        </p:grpSpPr>
        <p:sp>
          <p:nvSpPr>
            <p:cNvPr id="27" name="Google Shape;27;gfbb34fbb11_2_4"/>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gfbb34fbb11_2_4"/>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gfbb34fbb11_2_4"/>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gfbb34fbb11_2_4"/>
          <p:cNvGrpSpPr/>
          <p:nvPr/>
        </p:nvGrpSpPr>
        <p:grpSpPr>
          <a:xfrm>
            <a:off x="199149" y="4055652"/>
            <a:ext cx="2795414" cy="1083308"/>
            <a:chOff x="6917201" y="0"/>
            <a:chExt cx="2227777" cy="863400"/>
          </a:xfrm>
        </p:grpSpPr>
        <p:sp>
          <p:nvSpPr>
            <p:cNvPr id="31" name="Google Shape;31;gfbb34fbb11_2_4"/>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gfbb34fbb11_2_4"/>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gfbb34fbb11_2_4"/>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gfbb34fbb11_2_4"/>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gfbb34fbb11_2_4"/>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gfbb34fbb11_2_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gfbb34fbb11_2_104"/>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gfbb34fbb11_2_104"/>
          <p:cNvGrpSpPr/>
          <p:nvPr/>
        </p:nvGrpSpPr>
        <p:grpSpPr>
          <a:xfrm>
            <a:off x="5959222" y="4119576"/>
            <a:ext cx="2520952" cy="1024165"/>
            <a:chOff x="6917201" y="0"/>
            <a:chExt cx="2227777" cy="863400"/>
          </a:xfrm>
        </p:grpSpPr>
        <p:sp>
          <p:nvSpPr>
            <p:cNvPr id="112" name="Google Shape;112;gfbb34fbb11_2_104"/>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gfbb34fbb11_2_104"/>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gfbb34fbb11_2_104"/>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gfbb34fbb11_2_104"/>
          <p:cNvGrpSpPr/>
          <p:nvPr/>
        </p:nvGrpSpPr>
        <p:grpSpPr>
          <a:xfrm>
            <a:off x="199149" y="2"/>
            <a:ext cx="2795414" cy="1083308"/>
            <a:chOff x="6917201" y="0"/>
            <a:chExt cx="2227777" cy="863400"/>
          </a:xfrm>
        </p:grpSpPr>
        <p:sp>
          <p:nvSpPr>
            <p:cNvPr id="116" name="Google Shape;116;gfbb34fbb11_2_104"/>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gfbb34fbb11_2_104"/>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gfbb34fbb11_2_104"/>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gfbb34fbb11_2_104"/>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gfbb34fbb11_2_104"/>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gfbb34fbb11_2_10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gfbb34fbb11_2_11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gfbb34fbb11_2_32"/>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gfbb34fbb11_2_32"/>
          <p:cNvGrpSpPr/>
          <p:nvPr/>
        </p:nvGrpSpPr>
        <p:grpSpPr>
          <a:xfrm>
            <a:off x="5594191" y="3961115"/>
            <a:ext cx="2910145" cy="1182340"/>
            <a:chOff x="6917201" y="0"/>
            <a:chExt cx="2227777" cy="863400"/>
          </a:xfrm>
        </p:grpSpPr>
        <p:sp>
          <p:nvSpPr>
            <p:cNvPr id="40" name="Google Shape;40;gfbb34fbb11_2_32"/>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gfbb34fbb11_2_32"/>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gfbb34fbb11_2_32"/>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gfbb34fbb11_2_32"/>
          <p:cNvGrpSpPr/>
          <p:nvPr/>
        </p:nvGrpSpPr>
        <p:grpSpPr>
          <a:xfrm>
            <a:off x="199149" y="2"/>
            <a:ext cx="2795414" cy="1083308"/>
            <a:chOff x="6917201" y="0"/>
            <a:chExt cx="2227777" cy="863400"/>
          </a:xfrm>
        </p:grpSpPr>
        <p:sp>
          <p:nvSpPr>
            <p:cNvPr id="44" name="Google Shape;44;gfbb34fbb11_2_3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gfbb34fbb11_2_3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gfbb34fbb11_2_3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gfbb34fbb11_2_32"/>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gfbb34fbb11_2_3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gfbb34fbb11_2_4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gfbb34fbb11_2_4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gfbb34fbb11_2_4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gfbb34fbb11_2_4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gfbb34fbb11_2_4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gfbb34fbb11_2_4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gfbb34fbb11_2_51"/>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gfbb34fbb11_2_51"/>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gfbb34fbb11_2_51"/>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gfbb34fbb11_2_5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gfbb34fbb11_2_51"/>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gfbb34fbb11_2_51"/>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gfbb34fbb11_2_5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gfbb34fbb11_2_5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gfbb34fbb11_2_5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gfbb34fbb11_2_5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gfbb34fbb11_2_5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gfbb34fbb11_2_5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gfbb34fbb11_2_6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gfbb34fbb11_2_65"/>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gfbb34fbb11_2_6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gfbb34fbb11_2_65"/>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gfbb34fbb11_2_65"/>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gfbb34fbb11_2_6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gfbb34fbb11_2_72"/>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gfbb34fbb11_2_72"/>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gfbb34fbb11_2_72"/>
          <p:cNvGrpSpPr/>
          <p:nvPr/>
        </p:nvGrpSpPr>
        <p:grpSpPr>
          <a:xfrm>
            <a:off x="255991" y="-118"/>
            <a:ext cx="2251347" cy="1043408"/>
            <a:chOff x="3961956" y="4383950"/>
            <a:chExt cx="1160548" cy="548700"/>
          </a:xfrm>
        </p:grpSpPr>
        <p:sp>
          <p:nvSpPr>
            <p:cNvPr id="81" name="Google Shape;81;gfbb34fbb11_2_72"/>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gfbb34fbb11_2_72"/>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gfbb34fbb11_2_72"/>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gfbb34fbb11_2_72"/>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gfbb34fbb11_2_72"/>
          <p:cNvGrpSpPr/>
          <p:nvPr/>
        </p:nvGrpSpPr>
        <p:grpSpPr>
          <a:xfrm>
            <a:off x="34934" y="4522125"/>
            <a:ext cx="1593306" cy="617072"/>
            <a:chOff x="6917201" y="0"/>
            <a:chExt cx="2227777" cy="863400"/>
          </a:xfrm>
        </p:grpSpPr>
        <p:sp>
          <p:nvSpPr>
            <p:cNvPr id="86" name="Google Shape;86;gfbb34fbb11_2_72"/>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gfbb34fbb11_2_72"/>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gfbb34fbb11_2_72"/>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gfbb34fbb11_2_72"/>
          <p:cNvGrpSpPr/>
          <p:nvPr/>
        </p:nvGrpSpPr>
        <p:grpSpPr>
          <a:xfrm>
            <a:off x="5886353" y="1243"/>
            <a:ext cx="3257455" cy="1261514"/>
            <a:chOff x="6917201" y="0"/>
            <a:chExt cx="2227777" cy="863400"/>
          </a:xfrm>
        </p:grpSpPr>
        <p:sp>
          <p:nvSpPr>
            <p:cNvPr id="90" name="Google Shape;90;gfbb34fbb11_2_7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gfbb34fbb11_2_7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gfbb34fbb11_2_7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gfbb34fbb11_2_72"/>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gfbb34fbb11_2_7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gfbb34fbb11_2_90"/>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gfbb34fbb11_2_90"/>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gfbb34fbb11_2_9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gfbb34fbb11_2_90"/>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gfbb34fbb11_2_90"/>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gfbb34fbb11_2_90"/>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gfbb34fbb11_2_9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gfbb34fbb11_2_98"/>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gfbb34fbb11_2_98"/>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gfbb34fbb11_2_9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gfbb34fbb11_2_98"/>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gfbb34fbb11_2_9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gfbb34fbb11_2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gfbb34fbb11_2_0"/>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panose="020F0502020204030204"/>
              <a:buChar char="●"/>
              <a:defRPr sz="1300">
                <a:solidFill>
                  <a:schemeClr val="dk2"/>
                </a:solidFill>
                <a:latin typeface="Calibri" panose="020F0502020204030204"/>
                <a:ea typeface="Calibri" panose="020F0502020204030204"/>
                <a:cs typeface="Calibri" panose="020F0502020204030204"/>
                <a:sym typeface="Calibri" panose="020F0502020204030204"/>
              </a:defRPr>
            </a:lvl1pPr>
            <a:lvl2pPr marL="914400" lvl="1"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2pPr>
            <a:lvl3pPr marL="1371600" lvl="2"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3pPr>
            <a:lvl4pPr marL="1828800" lvl="3"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4pPr>
            <a:lvl5pPr marL="2286000" lvl="4"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5pPr>
            <a:lvl6pPr marL="2743200" lvl="5"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6pPr>
            <a:lvl7pPr marL="3200400" lvl="6"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7pPr>
            <a:lvl8pPr marL="3657600" lvl="7"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8pPr>
            <a:lvl9pPr marL="4114800" lvl="8"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gfbb34fbb11_2_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27"/>
        <p:cNvGrpSpPr/>
        <p:nvPr/>
      </p:nvGrpSpPr>
      <p:grpSpPr>
        <a:xfrm>
          <a:off x="0" y="0"/>
          <a:ext cx="0" cy="0"/>
          <a:chOff x="0" y="0"/>
          <a:chExt cx="0" cy="0"/>
        </a:xfrm>
      </p:grpSpPr>
      <p:sp>
        <p:nvSpPr>
          <p:cNvPr id="128" name="Google Shape;128;p1"/>
          <p:cNvSpPr txBox="1"/>
          <p:nvPr/>
        </p:nvSpPr>
        <p:spPr>
          <a:xfrm>
            <a:off x="1557800" y="1788193"/>
            <a:ext cx="6028399" cy="1565014"/>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700"/>
              <a:buFont typeface="Arial" panose="020B0604020202020204"/>
              <a:buNone/>
            </a:pPr>
            <a:r>
              <a:rPr lang="en-GB" sz="2600" b="1" i="0" u="none" strike="noStrike" cap="none" dirty="0" err="1">
                <a:solidFill>
                  <a:srgbClr val="CC4125"/>
                </a:solidFill>
                <a:latin typeface="Times New Roman" panose="02020603050405020304" pitchFamily="18" charset="0"/>
                <a:cs typeface="Times New Roman" panose="02020603050405020304" pitchFamily="18" charset="0"/>
                <a:sym typeface="Arial" panose="020B0604020202020204"/>
              </a:rPr>
              <a:t>Đề</a:t>
            </a:r>
            <a:r>
              <a:rPr lang="en-GB" sz="2600" b="1" i="0" u="none" strike="noStrike" cap="none" dirty="0">
                <a:solidFill>
                  <a:srgbClr val="CC4125"/>
                </a:solidFill>
                <a:latin typeface="Times New Roman" panose="02020603050405020304" pitchFamily="18" charset="0"/>
                <a:cs typeface="Times New Roman" panose="02020603050405020304" pitchFamily="18" charset="0"/>
                <a:sym typeface="Arial" panose="020B0604020202020204"/>
              </a:rPr>
              <a:t> </a:t>
            </a:r>
            <a:r>
              <a:rPr lang="en-GB" sz="2600" b="1" i="0" u="none" strike="noStrike" cap="none" dirty="0" err="1" smtClean="0">
                <a:solidFill>
                  <a:srgbClr val="CC4125"/>
                </a:solidFill>
                <a:latin typeface="Times New Roman" panose="02020603050405020304" pitchFamily="18" charset="0"/>
                <a:cs typeface="Times New Roman" panose="02020603050405020304" pitchFamily="18" charset="0"/>
                <a:sym typeface="Arial" panose="020B0604020202020204"/>
              </a:rPr>
              <a:t>tài</a:t>
            </a:r>
            <a:endParaRPr lang="en-GB" sz="2600" b="1" i="0" u="none" strike="noStrike" cap="none" dirty="0" smtClean="0">
              <a:solidFill>
                <a:srgbClr val="CC4125"/>
              </a:solidFill>
              <a:latin typeface="Times New Roman" panose="02020603050405020304" pitchFamily="18" charset="0"/>
              <a:cs typeface="Times New Roman" panose="02020603050405020304" pitchFamily="18" charset="0"/>
              <a:sym typeface="Arial" panose="020B0604020202020204"/>
            </a:endParaRPr>
          </a:p>
          <a:p>
            <a:pPr lvl="0" algn="ctr">
              <a:lnSpc>
                <a:spcPct val="115000"/>
              </a:lnSpc>
              <a:buSzPts val="3700"/>
            </a:pPr>
            <a:r>
              <a:rPr lang="en-GB" sz="2600" b="1" dirty="0" smtClean="0">
                <a:solidFill>
                  <a:srgbClr val="CC4125"/>
                </a:solidFill>
                <a:latin typeface="Times New Roman" panose="02020603050405020304" pitchFamily="18" charset="0"/>
                <a:cs typeface="Times New Roman" panose="02020603050405020304" pitchFamily="18" charset="0"/>
              </a:rPr>
              <a:t>T</a:t>
            </a:r>
            <a:r>
              <a:rPr lang="vi-VN" sz="2600" b="1" dirty="0">
                <a:solidFill>
                  <a:srgbClr val="CC4125"/>
                </a:solidFill>
                <a:latin typeface="Times New Roman" panose="02020603050405020304" pitchFamily="18" charset="0"/>
                <a:cs typeface="Times New Roman" panose="02020603050405020304" pitchFamily="18" charset="0"/>
              </a:rPr>
              <a:t>ÌM HIỂU APACHE HIVE VÀ VIẾT ỨNG DỤNG DEMO</a:t>
            </a:r>
            <a:endParaRPr sz="2600" b="1" i="0" u="none" strike="noStrike" cap="none" dirty="0">
              <a:solidFill>
                <a:srgbClr val="CC4125"/>
              </a:solidFill>
              <a:latin typeface="Times New Roman" panose="02020603050405020304" pitchFamily="18" charset="0"/>
              <a:cs typeface="Times New Roman" panose="02020603050405020304" pitchFamily="18" charset="0"/>
              <a:sym typeface="Arial" panose="020B0604020202020204"/>
            </a:endParaRPr>
          </a:p>
        </p:txBody>
      </p:sp>
      <p:sp>
        <p:nvSpPr>
          <p:cNvPr id="129" name="Google Shape;129;p1"/>
          <p:cNvSpPr txBox="1"/>
          <p:nvPr/>
        </p:nvSpPr>
        <p:spPr>
          <a:xfrm>
            <a:off x="4299150" y="3499971"/>
            <a:ext cx="4444800" cy="1246465"/>
          </a:xfrm>
          <a:prstGeom prst="rect">
            <a:avLst/>
          </a:prstGeom>
          <a:noFill/>
          <a:ln>
            <a:noFill/>
          </a:ln>
        </p:spPr>
        <p:txBody>
          <a:bodyPr spcFirstLastPara="1" wrap="square" lIns="91425" tIns="91425" rIns="91425" bIns="91425" anchor="t" anchorCtr="0">
            <a:spAutoFit/>
          </a:bodyPr>
          <a:lstStyle/>
          <a:p>
            <a:pPr marL="0" marR="0" lvl="0" indent="0" algn="r" rtl="0">
              <a:spcBef>
                <a:spcPts val="0"/>
              </a:spcBef>
              <a:spcAft>
                <a:spcPts val="0"/>
              </a:spcAft>
              <a:buClr>
                <a:srgbClr val="000000"/>
              </a:buClr>
              <a:buSzPts val="2300"/>
              <a:buFont typeface="Arial" panose="020B0604020202020204"/>
              <a:buNone/>
            </a:pPr>
            <a:r>
              <a:rPr lang="en-GB" sz="2300" i="0" u="none" strike="noStrike" cap="none" dirty="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Môn </a:t>
            </a:r>
            <a:r>
              <a:rPr lang="en-GB" sz="2300" i="0" u="none" strike="noStrike" cap="none" dirty="0" err="1">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học</a:t>
            </a:r>
            <a:r>
              <a:rPr lang="en-GB" sz="2300" i="0" u="none" strike="noStrike" cap="none" dirty="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a:t>
            </a:r>
            <a:r>
              <a:rPr lang="en-GB" sz="2300" dirty="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 </a:t>
            </a:r>
            <a:r>
              <a:rPr lang="en-GB" sz="2300" dirty="0" err="1" smtClean="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Điện</a:t>
            </a:r>
            <a:r>
              <a:rPr lang="en-GB" sz="2300" dirty="0" smtClean="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 </a:t>
            </a:r>
            <a:r>
              <a:rPr lang="en-GB" sz="2300" dirty="0" err="1" smtClean="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toán</a:t>
            </a:r>
            <a:r>
              <a:rPr lang="en-GB" sz="2300" dirty="0" smtClean="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 </a:t>
            </a:r>
            <a:r>
              <a:rPr lang="en-GB" sz="2300" dirty="0" err="1" smtClean="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đám</a:t>
            </a:r>
            <a:r>
              <a:rPr lang="en-GB" sz="2300" dirty="0" smtClean="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 </a:t>
            </a:r>
            <a:r>
              <a:rPr lang="en-GB" sz="2300" dirty="0" err="1" smtClean="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mây</a:t>
            </a:r>
            <a:endParaRPr sz="2300" i="0" u="none" strike="noStrike" cap="none" dirty="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0" marR="0" lvl="0" indent="0" algn="r" rtl="0">
              <a:spcBef>
                <a:spcPts val="0"/>
              </a:spcBef>
              <a:spcAft>
                <a:spcPts val="0"/>
              </a:spcAft>
              <a:buClr>
                <a:srgbClr val="000000"/>
              </a:buClr>
              <a:buSzPts val="2300"/>
              <a:buFont typeface="Arial" panose="020B0604020202020204"/>
              <a:buNone/>
            </a:pPr>
            <a:r>
              <a:rPr lang="en-GB" sz="2300" i="0" u="none" strike="noStrike" cap="none" dirty="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GVHD: TS. </a:t>
            </a:r>
            <a:r>
              <a:rPr lang="en-GB" sz="2300" i="0" u="none" strike="noStrike" cap="none" dirty="0" err="1" smtClean="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Huỳnh</a:t>
            </a:r>
            <a:r>
              <a:rPr lang="en-GB" sz="2300" i="0" u="none" strike="noStrike" cap="none" dirty="0" smtClean="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 </a:t>
            </a:r>
            <a:r>
              <a:rPr lang="en-GB" sz="2300" i="0" u="none" strike="noStrike" cap="none" dirty="0" err="1" smtClean="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Xuân</a:t>
            </a:r>
            <a:r>
              <a:rPr lang="en-GB" sz="2300" i="0" u="none" strike="noStrike" cap="none" dirty="0" smtClean="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 </a:t>
            </a:r>
            <a:r>
              <a:rPr lang="en-GB" sz="2300" i="0" u="none" strike="noStrike" cap="none" dirty="0" err="1" smtClean="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Phụng</a:t>
            </a:r>
            <a:endParaRPr sz="2300" i="0" u="none" strike="noStrike" cap="none" dirty="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0" marR="0" lvl="0" indent="0" algn="r" rtl="0">
              <a:spcBef>
                <a:spcPts val="0"/>
              </a:spcBef>
              <a:spcAft>
                <a:spcPts val="0"/>
              </a:spcAft>
              <a:buClr>
                <a:srgbClr val="000000"/>
              </a:buClr>
              <a:buSzPts val="2300"/>
              <a:buFont typeface="Arial" panose="020B0604020202020204"/>
              <a:buNone/>
            </a:pPr>
            <a:r>
              <a:rPr lang="en-GB" sz="2300" i="0" u="none" strike="noStrike" cap="none" dirty="0" err="1">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Nhóm</a:t>
            </a:r>
            <a:r>
              <a:rPr lang="en-GB" sz="2300" i="0" u="none" strike="noStrike" cap="none" dirty="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 </a:t>
            </a:r>
            <a:r>
              <a:rPr lang="en-GB" sz="2300" i="0" u="none" strike="noStrike" cap="none" dirty="0" err="1">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thực</a:t>
            </a:r>
            <a:r>
              <a:rPr lang="en-GB" sz="2300" i="0" u="none" strike="noStrike" cap="none" dirty="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 </a:t>
            </a:r>
            <a:r>
              <a:rPr lang="en-GB" sz="2300" i="0" u="none" strike="noStrike" cap="none" dirty="0" err="1">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hiện</a:t>
            </a:r>
            <a:r>
              <a:rPr lang="en-GB" sz="2300" i="0" u="none" strike="noStrike" cap="none" dirty="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 </a:t>
            </a:r>
            <a:r>
              <a:rPr lang="en-GB" sz="2300" i="0" u="none" strike="noStrike" cap="none" dirty="0" err="1">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Nhóm</a:t>
            </a:r>
            <a:r>
              <a:rPr lang="en-GB" sz="2300" i="0" u="none" strike="noStrike" cap="none" dirty="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 </a:t>
            </a:r>
            <a:r>
              <a:rPr lang="en-GB" sz="2300" i="0" u="none" strike="noStrike" cap="none" dirty="0" smtClean="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rPr>
              <a:t>60</a:t>
            </a:r>
            <a:endParaRPr sz="2300" i="0" u="none" strike="noStrike" cap="none" dirty="0">
              <a:solidFill>
                <a:srgbClr val="202124"/>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130" name="Google Shape;130;p1"/>
          <p:cNvPicPr preferRelativeResize="0"/>
          <p:nvPr/>
        </p:nvPicPr>
        <p:blipFill rotWithShape="1">
          <a:blip r:embed="rId4"/>
          <a:srcRect/>
          <a:stretch>
            <a:fillRect/>
          </a:stretch>
        </p:blipFill>
        <p:spPr>
          <a:xfrm>
            <a:off x="7231750" y="233800"/>
            <a:ext cx="1512200" cy="1413875"/>
          </a:xfrm>
          <a:prstGeom prst="rect">
            <a:avLst/>
          </a:prstGeom>
          <a:noFill/>
          <a:ln>
            <a:noFill/>
          </a:ln>
        </p:spPr>
      </p:pic>
      <p:sp>
        <p:nvSpPr>
          <p:cNvPr id="131" name="Google Shape;131;p1"/>
          <p:cNvSpPr txBox="1"/>
          <p:nvPr/>
        </p:nvSpPr>
        <p:spPr>
          <a:xfrm>
            <a:off x="2372750" y="357850"/>
            <a:ext cx="50319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latin typeface="Times New Roman" panose="02020603050405020304" pitchFamily="18" charset="0"/>
                <a:ea typeface="Times New Roman" panose="02020603050405020304"/>
                <a:cs typeface="Times New Roman" panose="02020603050405020304" pitchFamily="18" charset="0"/>
                <a:sym typeface="Times New Roman" panose="02020603050405020304"/>
              </a:rPr>
              <a:t>ĐẠI HỌC SƯ PHẠM KĨ THUẬT TP.HCM</a:t>
            </a:r>
            <a:endParaRPr sz="2000" b="1">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lvl="0" indent="0" algn="ctr" rtl="0">
              <a:spcBef>
                <a:spcPts val="0"/>
              </a:spcBef>
              <a:spcAft>
                <a:spcPts val="0"/>
              </a:spcAft>
              <a:buNone/>
            </a:pPr>
            <a:r>
              <a:rPr lang="en-GB" sz="2000" b="1">
                <a:latin typeface="Times New Roman" panose="02020603050405020304" pitchFamily="18" charset="0"/>
                <a:ea typeface="Times New Roman" panose="02020603050405020304"/>
                <a:cs typeface="Times New Roman" panose="02020603050405020304" pitchFamily="18" charset="0"/>
                <a:sym typeface="Times New Roman" panose="02020603050405020304"/>
              </a:rPr>
              <a:t>Khoa Công Nghệ Thông Tin</a:t>
            </a:r>
            <a:endParaRPr sz="2000" b="1">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132" name="Google Shape;132;p1"/>
          <p:cNvSpPr txBox="1"/>
          <p:nvPr/>
        </p:nvSpPr>
        <p:spPr>
          <a:xfrm>
            <a:off x="3391650" y="1357400"/>
            <a:ext cx="2360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solidFill>
                  <a:srgbClr val="494949"/>
                </a:solidFill>
                <a:latin typeface="Times New Roman" panose="02020603050405020304" pitchFamily="18" charset="0"/>
                <a:cs typeface="Times New Roman" panose="02020603050405020304" pitchFamily="18" charset="0"/>
              </a:rPr>
              <a:t>Báo Cáo Cuối Kì</a:t>
            </a:r>
            <a:endParaRPr sz="2000" b="1">
              <a:solidFill>
                <a:srgbClr val="494949"/>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1. </a:t>
            </a:r>
            <a:r>
              <a:rPr lang="en-GB" b="1" dirty="0" err="1" smtClean="0">
                <a:latin typeface="Times New Roman" panose="02020603050405020304" pitchFamily="18" charset="0"/>
                <a:ea typeface="Consolas" panose="020B0609020204030204"/>
                <a:cs typeface="Times New Roman" panose="02020603050405020304" pitchFamily="18" charset="0"/>
                <a:sym typeface="Consolas" panose="020B0609020204030204"/>
              </a:rPr>
              <a:t>Tổng</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smtClean="0">
                <a:latin typeface="Times New Roman" panose="02020603050405020304" pitchFamily="18" charset="0"/>
                <a:ea typeface="Consolas" panose="020B0609020204030204"/>
                <a:cs typeface="Times New Roman" panose="02020603050405020304" pitchFamily="18" charset="0"/>
                <a:sym typeface="Consolas" panose="020B0609020204030204"/>
              </a:rPr>
              <a:t>quan</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smtClean="0">
                <a:latin typeface="Times New Roman" panose="02020603050405020304" pitchFamily="18" charset="0"/>
                <a:ea typeface="Consolas" panose="020B0609020204030204"/>
                <a:cs typeface="Times New Roman" panose="02020603050405020304" pitchFamily="18" charset="0"/>
                <a:sym typeface="Consolas" panose="020B0609020204030204"/>
              </a:rPr>
              <a:t>về</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Apache Hive</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152" name="Google Shape;152;p4"/>
          <p:cNvSpPr txBox="1">
            <a:spLocks noGrp="1"/>
          </p:cNvSpPr>
          <p:nvPr>
            <p:ph type="body" idx="1"/>
          </p:nvPr>
        </p:nvSpPr>
        <p:spPr>
          <a:xfrm>
            <a:off x="508400" y="1131052"/>
            <a:ext cx="2620360" cy="410553"/>
          </a:xfrm>
          <a:prstGeom prst="rect">
            <a:avLst/>
          </a:prstGeom>
          <a:noFill/>
          <a:ln>
            <a:noFill/>
          </a:ln>
        </p:spPr>
        <p:txBody>
          <a:bodyPr spcFirstLastPara="1" wrap="square" lIns="91425" tIns="91425" rIns="91425" bIns="91425" anchor="t" anchorCtr="0">
            <a:normAutofit fontScale="92500" lnSpcReduction="20000"/>
          </a:bodyPr>
          <a:lstStyle/>
          <a:p>
            <a:pPr marL="76200" lvl="0" indent="0" algn="just">
              <a:buClr>
                <a:srgbClr val="494949"/>
              </a:buClr>
              <a:buSzPts val="2400"/>
              <a:buNone/>
            </a:pPr>
            <a:r>
              <a:rPr lang="vi-VN" sz="1600" b="1" dirty="0" smtClean="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Tìm </a:t>
            </a:r>
            <a:r>
              <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hiểu về HiveSQL</a:t>
            </a:r>
          </a:p>
        </p:txBody>
      </p:sp>
      <p:cxnSp>
        <p:nvCxnSpPr>
          <p:cNvPr id="9" name="Straight Connector 8"/>
          <p:cNvCxnSpPr/>
          <p:nvPr/>
        </p:nvCxnSpPr>
        <p:spPr>
          <a:xfrm flipH="1">
            <a:off x="4659162" y="1603248"/>
            <a:ext cx="10374" cy="290495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08400" y="1541605"/>
            <a:ext cx="3912828" cy="1169551"/>
          </a:xfrm>
          <a:prstGeom prst="rect">
            <a:avLst/>
          </a:prstGeom>
        </p:spPr>
        <p:txBody>
          <a:bodyPr wrap="square">
            <a:spAutoFit/>
          </a:bodyPr>
          <a:lstStyle/>
          <a:p>
            <a:pPr algn="just"/>
            <a:r>
              <a:rPr lang="en-US" dirty="0">
                <a:latin typeface="Times New Roman" panose="02020603050405020304" pitchFamily="18" charset="0"/>
                <a:ea typeface="Calibri" panose="020F0502020204030204" pitchFamily="34" charset="0"/>
              </a:rPr>
              <a:t>Hive </a:t>
            </a:r>
            <a:r>
              <a:rPr lang="en-US" dirty="0" err="1">
                <a:latin typeface="Times New Roman" panose="02020603050405020304" pitchFamily="18" charset="0"/>
                <a:ea typeface="Calibri" panose="020F0502020204030204" pitchFamily="34" charset="0"/>
              </a:rPr>
              <a:t>định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nghĩa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ngôn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ngữ</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truy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vấn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đơn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giản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cú</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pháp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gần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giống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với</a:t>
            </a:r>
            <a:r>
              <a:rPr lang="en-US" dirty="0">
                <a:latin typeface="Times New Roman" panose="02020603050405020304" pitchFamily="18" charset="0"/>
                <a:ea typeface="Calibri" panose="020F0502020204030204" pitchFamily="34" charset="0"/>
              </a:rPr>
              <a:t> SQL (SQL-like query language)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gọi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HiveQL</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phép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người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sử</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dụng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quen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thuộc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với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truy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vấn</a:t>
            </a:r>
            <a:r>
              <a:rPr lang="en-US" dirty="0">
                <a:latin typeface="Times New Roman" panose="02020603050405020304" pitchFamily="18" charset="0"/>
                <a:ea typeface="Calibri" panose="020F0502020204030204" pitchFamily="34" charset="0"/>
              </a:rPr>
              <a:t> SQL </a:t>
            </a:r>
            <a:r>
              <a:rPr lang="en-US" dirty="0" err="1">
                <a:latin typeface="Times New Roman" panose="02020603050405020304" pitchFamily="18" charset="0"/>
                <a:ea typeface="Calibri" panose="020F0502020204030204" pitchFamily="34" charset="0"/>
              </a:rPr>
              <a:t>thực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hiện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việc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truy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vấn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dữ</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liệu</a:t>
            </a:r>
            <a:r>
              <a:rPr lang="en-US" dirty="0">
                <a:latin typeface="Times New Roman" panose="02020603050405020304" pitchFamily="18" charset="0"/>
                <a:ea typeface="Calibri" panose="020F0502020204030204" pitchFamily="34" charset="0"/>
              </a:rPr>
              <a:t>. </a:t>
            </a:r>
            <a:endParaRPr lang="vi-VN" dirty="0"/>
          </a:p>
        </p:txBody>
      </p:sp>
      <p:sp>
        <p:nvSpPr>
          <p:cNvPr id="7" name="Rectangle 6"/>
          <p:cNvSpPr/>
          <p:nvPr/>
        </p:nvSpPr>
        <p:spPr>
          <a:xfrm>
            <a:off x="508400" y="2768642"/>
            <a:ext cx="3912828" cy="1826654"/>
          </a:xfrm>
          <a:prstGeom prst="rect">
            <a:avLst/>
          </a:prstGeom>
        </p:spPr>
        <p:txBody>
          <a:bodyPr wrap="square">
            <a:spAutoFit/>
          </a:bodyPr>
          <a:lstStyle/>
          <a:p>
            <a:pPr algn="just">
              <a:lnSpc>
                <a:spcPct val="115000"/>
              </a:lnSpc>
            </a:pP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Câu</a:t>
            </a:r>
            <a:r>
              <a:rPr lang="en-US" dirty="0" smtClean="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lệnh</a:t>
            </a:r>
            <a:r>
              <a:rPr lang="en-US" dirty="0">
                <a:latin typeface="Times New Roman" panose="02020603050405020304" pitchFamily="18" charset="0"/>
                <a:ea typeface="Times New Roman" panose="02020603050405020304" pitchFamily="18" charset="0"/>
              </a:rPr>
              <a:t> SELECT </a:t>
            </a:r>
            <a:r>
              <a:rPr lang="en-US" dirty="0" err="1">
                <a:latin typeface="Times New Roman" panose="02020603050405020304" pitchFamily="18" charset="0"/>
                <a:ea typeface="Times New Roman" panose="02020603050405020304" pitchFamily="18" charset="0"/>
              </a:rPr>
              <a:t>được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sử</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dụng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để</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lấy</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dữ</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liệu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từ</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một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bảng</a:t>
            </a:r>
            <a:r>
              <a:rPr lang="en-US" dirty="0">
                <a:latin typeface="Times New Roman" panose="02020603050405020304" pitchFamily="18" charset="0"/>
                <a:ea typeface="Times New Roman" panose="02020603050405020304" pitchFamily="18" charset="0"/>
              </a:rPr>
              <a:t>. </a:t>
            </a:r>
            <a:endParaRPr lang="en-US" dirty="0" smtClean="0">
              <a:latin typeface="Times New Roman" panose="02020603050405020304" pitchFamily="18" charset="0"/>
              <a:ea typeface="Times New Roman" panose="02020603050405020304" pitchFamily="18" charset="0"/>
            </a:endParaRPr>
          </a:p>
          <a:p>
            <a:pPr algn="just">
              <a:lnSpc>
                <a:spcPct val="115000"/>
              </a:lnSpc>
            </a:pP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Mệnh</a:t>
            </a:r>
            <a:r>
              <a:rPr lang="en-US" dirty="0" smtClean="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đề</a:t>
            </a:r>
            <a:r>
              <a:rPr lang="en-US" dirty="0">
                <a:latin typeface="Times New Roman" panose="02020603050405020304" pitchFamily="18" charset="0"/>
                <a:ea typeface="Times New Roman" panose="02020603050405020304" pitchFamily="18" charset="0"/>
              </a:rPr>
              <a:t> WHERE </a:t>
            </a:r>
            <a:r>
              <a:rPr lang="en-US" dirty="0" err="1">
                <a:latin typeface="Times New Roman" panose="02020603050405020304" pitchFamily="18" charset="0"/>
                <a:ea typeface="Times New Roman" panose="02020603050405020304" pitchFamily="18" charset="0"/>
              </a:rPr>
              <a:t>hoạt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động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tương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tự</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như</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một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điều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kiện</a:t>
            </a:r>
            <a:r>
              <a:rPr lang="en-US" dirty="0" smtClean="0">
                <a:latin typeface="Times New Roman" panose="02020603050405020304" pitchFamily="18" charset="0"/>
                <a:ea typeface="Times New Roman" panose="02020603050405020304" pitchFamily="18" charset="0"/>
              </a:rPr>
              <a:t>.</a:t>
            </a:r>
            <a:endParaRPr lang="vi-VN" sz="1200" dirty="0">
              <a:latin typeface="Times New Roman" panose="02020603050405020304" pitchFamily="18" charset="0"/>
              <a:ea typeface="Times New Roman" panose="02020603050405020304" pitchFamily="18" charset="0"/>
            </a:endParaRPr>
          </a:p>
          <a:p>
            <a:pPr algn="just">
              <a:lnSpc>
                <a:spcPct val="115000"/>
              </a:lnSpc>
            </a:pP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Mệnh</a:t>
            </a:r>
            <a:r>
              <a:rPr lang="en-US" dirty="0" smtClean="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đề</a:t>
            </a:r>
            <a:r>
              <a:rPr lang="en-US" dirty="0">
                <a:latin typeface="Times New Roman" panose="02020603050405020304" pitchFamily="18" charset="0"/>
                <a:ea typeface="Times New Roman" panose="02020603050405020304" pitchFamily="18" charset="0"/>
              </a:rPr>
              <a:t> ORDER BY </a:t>
            </a:r>
            <a:r>
              <a:rPr lang="en-US" dirty="0" err="1">
                <a:latin typeface="Times New Roman" panose="02020603050405020304" pitchFamily="18" charset="0"/>
                <a:ea typeface="Times New Roman" panose="02020603050405020304" pitchFamily="18" charset="0"/>
              </a:rPr>
              <a:t>được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sử</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dụng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để</a:t>
            </a:r>
            <a:r>
              <a:rPr lang="en-US" dirty="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sắp</a:t>
            </a:r>
            <a:r>
              <a:rPr lang="en-US" dirty="0" smtClean="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xếp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kết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quả</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được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đặt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theo</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thứ</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tự</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tăng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dần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hoặc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giảm</a:t>
            </a:r>
            <a:r>
              <a:rPr lang="en-US" dirty="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dần</a:t>
            </a:r>
            <a:r>
              <a:rPr lang="en-US" dirty="0">
                <a:latin typeface="Times New Roman" panose="02020603050405020304" pitchFamily="18"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p:txBody>
      </p:sp>
      <p:sp>
        <p:nvSpPr>
          <p:cNvPr id="11" name="Rectangle 10"/>
          <p:cNvSpPr/>
          <p:nvPr/>
        </p:nvSpPr>
        <p:spPr>
          <a:xfrm>
            <a:off x="4760976" y="1771184"/>
            <a:ext cx="3980688" cy="568041"/>
          </a:xfrm>
          <a:prstGeom prst="rect">
            <a:avLst/>
          </a:prstGeom>
        </p:spPr>
        <p:txBody>
          <a:bodyPr wrap="square">
            <a:spAutoFit/>
          </a:bodyPr>
          <a:lstStyle/>
          <a:p>
            <a:pPr algn="just">
              <a:lnSpc>
                <a:spcPct val="115000"/>
              </a:lnSpc>
            </a:pPr>
            <a:r>
              <a:rPr lang="en-US" sz="1200" dirty="0" smtClean="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Mệnh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đề</a:t>
            </a:r>
            <a:r>
              <a:rPr lang="en-US" dirty="0">
                <a:latin typeface="Times New Roman" panose="02020603050405020304" pitchFamily="18" charset="0"/>
                <a:ea typeface="Times New Roman" panose="02020603050405020304" pitchFamily="18" charset="0"/>
              </a:rPr>
              <a:t> GROUP BY </a:t>
            </a:r>
            <a:r>
              <a:rPr lang="en-US" dirty="0" err="1">
                <a:latin typeface="Times New Roman" panose="02020603050405020304" pitchFamily="18" charset="0"/>
                <a:ea typeface="Times New Roman" panose="02020603050405020304" pitchFamily="18" charset="0"/>
              </a:rPr>
              <a:t>được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sử</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dụng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để</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nhóm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tất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cả</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các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bản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ghi</a:t>
            </a:r>
            <a:r>
              <a:rPr lang="en-US" dirty="0">
                <a:latin typeface="Times New Roman" panose="02020603050405020304" pitchFamily="18" charset="0"/>
                <a:ea typeface="Times New Roman" panose="02020603050405020304" pitchFamily="18" charset="0"/>
              </a:rPr>
              <a:t>.</a:t>
            </a:r>
            <a:endParaRPr lang="vi-VN" sz="1200" dirty="0">
              <a:latin typeface="Times New Roman" panose="02020603050405020304" pitchFamily="18" charset="0"/>
              <a:ea typeface="Times New Roman" panose="02020603050405020304" pitchFamily="18" charset="0"/>
            </a:endParaRPr>
          </a:p>
        </p:txBody>
      </p:sp>
      <p:sp>
        <p:nvSpPr>
          <p:cNvPr id="12" name="Rectangle 11"/>
          <p:cNvSpPr/>
          <p:nvPr/>
        </p:nvSpPr>
        <p:spPr>
          <a:xfrm>
            <a:off x="4760976" y="2339225"/>
            <a:ext cx="3791712" cy="1083374"/>
          </a:xfrm>
          <a:prstGeom prst="rect">
            <a:avLst/>
          </a:prstGeom>
        </p:spPr>
        <p:txBody>
          <a:bodyPr wrap="square">
            <a:spAutoFit/>
          </a:bodyPr>
          <a:lstStyle/>
          <a:p>
            <a:pPr indent="270510" algn="just">
              <a:lnSpc>
                <a:spcPct val="115000"/>
              </a:lnSpc>
            </a:pPr>
            <a:r>
              <a:rPr lang="en-US" dirty="0" err="1" smtClean="0">
                <a:latin typeface="Times New Roman" panose="02020603050405020304" pitchFamily="18" charset="0"/>
                <a:ea typeface="Times New Roman" panose="02020603050405020304" pitchFamily="18" charset="0"/>
              </a:rPr>
              <a:t>Cú</a:t>
            </a: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pháp</a:t>
            </a: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truy</a:t>
            </a: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vấn</a:t>
            </a:r>
            <a:r>
              <a:rPr lang="en-US" dirty="0" smtClean="0">
                <a:latin typeface="Times New Roman" panose="02020603050405020304" pitchFamily="18" charset="0"/>
                <a:ea typeface="Times New Roman" panose="02020603050405020304" pitchFamily="18" charset="0"/>
              </a:rPr>
              <a:t>:</a:t>
            </a:r>
          </a:p>
          <a:p>
            <a:pPr indent="270510" algn="just">
              <a:lnSpc>
                <a:spcPct val="115000"/>
              </a:lnSpc>
            </a:pPr>
            <a:r>
              <a:rPr lang="en-US" dirty="0" smtClean="0">
                <a:latin typeface="Times New Roman" panose="02020603050405020304" pitchFamily="18" charset="0"/>
                <a:ea typeface="Times New Roman" panose="02020603050405020304" pitchFamily="18" charset="0"/>
              </a:rPr>
              <a:t>SELECT </a:t>
            </a:r>
            <a:r>
              <a:rPr lang="en-US" dirty="0" err="1">
                <a:latin typeface="Times New Roman" panose="02020603050405020304" pitchFamily="18" charset="0"/>
                <a:ea typeface="Times New Roman" panose="02020603050405020304" pitchFamily="18" charset="0"/>
              </a:rPr>
              <a:t>product_name</a:t>
            </a:r>
            <a:r>
              <a:rPr lang="en-US" dirty="0">
                <a:latin typeface="Times New Roman" panose="02020603050405020304" pitchFamily="18" charset="0"/>
                <a:ea typeface="Times New Roman" panose="02020603050405020304" pitchFamily="18" charset="0"/>
              </a:rPr>
              <a:t>, quantity, price, </a:t>
            </a:r>
            <a:r>
              <a:rPr lang="en-US" dirty="0" smtClean="0">
                <a:latin typeface="Times New Roman" panose="02020603050405020304" pitchFamily="18" charset="0"/>
                <a:ea typeface="Times New Roman" panose="02020603050405020304" pitchFamily="18" charset="0"/>
              </a:rPr>
              <a:t>rate</a:t>
            </a:r>
            <a:endParaRPr lang="vi-VN" sz="1200" dirty="0">
              <a:latin typeface="Times New Roman" panose="02020603050405020304" pitchFamily="18" charset="0"/>
              <a:ea typeface="Times New Roman" panose="02020603050405020304" pitchFamily="18" charset="0"/>
            </a:endParaRPr>
          </a:p>
          <a:p>
            <a:pPr indent="270510" algn="just">
              <a:lnSpc>
                <a:spcPct val="115000"/>
              </a:lnSpc>
            </a:pPr>
            <a:r>
              <a:rPr lang="en-US" dirty="0">
                <a:latin typeface="Times New Roman" panose="02020603050405020304" pitchFamily="18" charset="0"/>
                <a:ea typeface="Times New Roman" panose="02020603050405020304" pitchFamily="18" charset="0"/>
              </a:rPr>
              <a:t>FROM products</a:t>
            </a:r>
            <a:r>
              <a:rPr lang="en-US" dirty="0" smtClean="0">
                <a:latin typeface="Times New Roman" panose="02020603050405020304" pitchFamily="18" charset="0"/>
                <a:ea typeface="Times New Roman" panose="02020603050405020304" pitchFamily="18" charset="0"/>
              </a:rPr>
              <a:t>;</a:t>
            </a:r>
            <a:r>
              <a:rPr lang="en-US" dirty="0">
                <a:latin typeface="Times New Roman" panose="02020603050405020304" pitchFamily="18" charset="0"/>
                <a:ea typeface="Times New Roman" panose="02020603050405020304" pitchFamily="18" charset="0"/>
              </a:rPr>
              <a:t> </a:t>
            </a:r>
            <a:endParaRPr lang="vi-VN" sz="1200" dirty="0">
              <a:latin typeface="Times New Roman" panose="02020603050405020304" pitchFamily="18" charset="0"/>
              <a:ea typeface="Times New Roman" panose="02020603050405020304" pitchFamily="18" charset="0"/>
            </a:endParaRPr>
          </a:p>
          <a:p>
            <a:pPr indent="270510" algn="just">
              <a:lnSpc>
                <a:spcPct val="115000"/>
              </a:lnSpc>
            </a:pPr>
            <a:r>
              <a:rPr lang="en-US" dirty="0">
                <a:latin typeface="Times New Roman" panose="02020603050405020304" pitchFamily="18" charset="0"/>
                <a:ea typeface="Times New Roman" panose="02020603050405020304" pitchFamily="18" charset="0"/>
              </a:rPr>
              <a:t>WHERE </a:t>
            </a:r>
            <a:r>
              <a:rPr lang="en-US" dirty="0" err="1">
                <a:latin typeface="Times New Roman" panose="02020603050405020304" pitchFamily="18" charset="0"/>
                <a:ea typeface="Times New Roman" panose="02020603050405020304" pitchFamily="18" charset="0"/>
              </a:rPr>
              <a:t>product_id</a:t>
            </a:r>
            <a:r>
              <a:rPr lang="en-US" dirty="0">
                <a:latin typeface="Times New Roman" panose="02020603050405020304" pitchFamily="18" charset="0"/>
                <a:ea typeface="Times New Roman" panose="02020603050405020304" pitchFamily="18" charset="0"/>
              </a:rPr>
              <a:t>=1</a:t>
            </a:r>
            <a:r>
              <a:rPr lang="en-US" dirty="0" smtClean="0">
                <a:latin typeface="Times New Roman" panose="02020603050405020304" pitchFamily="18" charset="0"/>
                <a:ea typeface="Times New Roman" panose="02020603050405020304" pitchFamily="18" charset="0"/>
              </a:rPr>
              <a:t>;</a:t>
            </a:r>
            <a:r>
              <a:rPr lang="en-US" dirty="0">
                <a:latin typeface="Times New Roman" panose="02020603050405020304" pitchFamily="18" charset="0"/>
                <a:ea typeface="Times New Roman" panose="02020603050405020304" pitchFamily="18" charset="0"/>
              </a:rPr>
              <a:t> </a:t>
            </a:r>
            <a:endParaRPr lang="vi-VN"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810982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2673712"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76200" indent="0" algn="just">
              <a:buClr>
                <a:srgbClr val="494949"/>
              </a:buClr>
              <a:buSzPts val="2400"/>
              <a:buNone/>
            </a:pP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kiếm</a:t>
            </a:r>
            <a:r>
              <a:rPr lang="en-US" dirty="0">
                <a:latin typeface="Times New Roman" panose="02020603050405020304" pitchFamily="18" charset="0"/>
                <a:cs typeface="Times New Roman" panose="02020603050405020304" pitchFamily="18" charset="0"/>
              </a:rPr>
              <a:t> service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EMR </a:t>
            </a:r>
            <a:endPar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pic>
        <p:nvPicPr>
          <p:cNvPr id="8" name="Picture 7"/>
          <p:cNvPicPr/>
          <p:nvPr/>
        </p:nvPicPr>
        <p:blipFill>
          <a:blip r:embed="rId3"/>
          <a:stretch>
            <a:fillRect/>
          </a:stretch>
        </p:blipFill>
        <p:spPr>
          <a:xfrm>
            <a:off x="677100" y="1566672"/>
            <a:ext cx="5936615" cy="2137410"/>
          </a:xfrm>
          <a:prstGeom prst="rect">
            <a:avLst/>
          </a:prstGeom>
          <a:noFill/>
          <a:ln>
            <a:noFill/>
          </a:ln>
        </p:spPr>
      </p:pic>
    </p:spTree>
    <p:extLst>
      <p:ext uri="{BB962C8B-B14F-4D97-AF65-F5344CB8AC3E}">
        <p14:creationId xmlns:p14="http://schemas.microsoft.com/office/powerpoint/2010/main" val="37033204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2673712"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76200" indent="0" algn="just">
              <a:buClr>
                <a:srgbClr val="494949"/>
              </a:buClr>
              <a:buSzPts val="2400"/>
              <a:buNone/>
            </a:pP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Create Cluster</a:t>
            </a:r>
            <a:endPar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pic>
        <p:nvPicPr>
          <p:cNvPr id="5" name="Picture 4"/>
          <p:cNvPicPr/>
          <p:nvPr/>
        </p:nvPicPr>
        <p:blipFill>
          <a:blip r:embed="rId3"/>
          <a:stretch>
            <a:fillRect/>
          </a:stretch>
        </p:blipFill>
        <p:spPr>
          <a:xfrm>
            <a:off x="719328" y="1566672"/>
            <a:ext cx="5791200" cy="2924175"/>
          </a:xfrm>
          <a:prstGeom prst="rect">
            <a:avLst/>
          </a:prstGeom>
          <a:noFill/>
          <a:ln>
            <a:noFill/>
          </a:ln>
        </p:spPr>
      </p:pic>
    </p:spTree>
    <p:extLst>
      <p:ext uri="{BB962C8B-B14F-4D97-AF65-F5344CB8AC3E}">
        <p14:creationId xmlns:p14="http://schemas.microsoft.com/office/powerpoint/2010/main" val="40649294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2125072" cy="34714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smtClean="0">
                <a:latin typeface="Times New Roman" panose="02020603050405020304" pitchFamily="18" charset="0"/>
                <a:cs typeface="Times New Roman" panose="02020603050405020304" pitchFamily="18" charset="0"/>
              </a:rPr>
              <a:t>- </a:t>
            </a:r>
            <a:r>
              <a:rPr lang="en-US" b="1" i="1" dirty="0" smtClean="0">
                <a:latin typeface="Times New Roman" panose="02020603050405020304" pitchFamily="18" charset="0"/>
                <a:cs typeface="Times New Roman" panose="02020603050405020304" pitchFamily="18" charset="0"/>
              </a:rPr>
              <a:t>General </a:t>
            </a:r>
            <a:r>
              <a:rPr lang="en-US" b="1" i="1" dirty="0">
                <a:latin typeface="Times New Roman" panose="02020603050405020304" pitchFamily="18" charset="0"/>
                <a:cs typeface="Times New Roman" panose="02020603050405020304" pitchFamily="18" charset="0"/>
              </a:rPr>
              <a:t>Configuration</a:t>
            </a:r>
            <a:endParaRPr lang="vi-VN" dirty="0">
              <a:latin typeface="Times New Roman" panose="02020603050405020304" pitchFamily="18" charset="0"/>
              <a:cs typeface="Times New Roman" panose="02020603050405020304" pitchFamily="18" charset="0"/>
            </a:endParaRPr>
          </a:p>
          <a:p>
            <a:pPr marL="146050" indent="0">
              <a:buNone/>
            </a:pPr>
            <a:r>
              <a:rPr lang="en-US" dirty="0">
                <a:latin typeface="Times New Roman" panose="02020603050405020304" pitchFamily="18" charset="0"/>
                <a:cs typeface="Times New Roman" panose="02020603050405020304" pitchFamily="18" charset="0"/>
              </a:rPr>
              <a:t>Cluster name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cluster: detai6cluster</a:t>
            </a:r>
            <a:endParaRPr lang="vi-VN" dirty="0">
              <a:latin typeface="Times New Roman" panose="02020603050405020304" pitchFamily="18" charset="0"/>
              <a:cs typeface="Times New Roman" panose="02020603050405020304" pitchFamily="18" charset="0"/>
            </a:endParaRPr>
          </a:p>
          <a:p>
            <a:pPr marL="146050" indent="0">
              <a:buNone/>
            </a:pPr>
            <a:r>
              <a:rPr lang="en-US" dirty="0">
                <a:latin typeface="Times New Roman" panose="02020603050405020304" pitchFamily="18" charset="0"/>
                <a:cs typeface="Times New Roman" panose="02020603050405020304" pitchFamily="18" charset="0"/>
              </a:rPr>
              <a:t>S3 folder </a:t>
            </a:r>
            <a:r>
              <a:rPr lang="en-US" dirty="0" err="1">
                <a:latin typeface="Times New Roman" panose="02020603050405020304" pitchFamily="18" charset="0"/>
                <a:cs typeface="Times New Roman" panose="02020603050405020304" pitchFamily="18" charset="0"/>
              </a:rPr>
              <a:t>tức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folder cluster</a:t>
            </a:r>
            <a:endParaRPr lang="vi-VN" dirty="0">
              <a:latin typeface="Times New Roman" panose="02020603050405020304" pitchFamily="18" charset="0"/>
              <a:cs typeface="Times New Roman" panose="02020603050405020304" pitchFamily="18" charset="0"/>
            </a:endParaRPr>
          </a:p>
          <a:p>
            <a:pPr marL="146050" indent="0">
              <a:buNone/>
            </a:pPr>
            <a:r>
              <a:rPr lang="en-US" b="1" i="1" dirty="0">
                <a:latin typeface="Times New Roman" panose="02020603050405020304" pitchFamily="18" charset="0"/>
                <a:cs typeface="Times New Roman" panose="02020603050405020304" pitchFamily="18" charset="0"/>
              </a:rPr>
              <a:t>- Software configuration</a:t>
            </a:r>
            <a:endParaRPr lang="vi-VN" dirty="0">
              <a:latin typeface="Times New Roman" panose="02020603050405020304" pitchFamily="18" charset="0"/>
              <a:cs typeface="Times New Roman" panose="02020603050405020304" pitchFamily="18" charset="0"/>
            </a:endParaRPr>
          </a:p>
          <a:p>
            <a:pPr marL="146050" indent="0">
              <a:buNone/>
            </a:pPr>
            <a:r>
              <a:rPr lang="en-US" dirty="0" smtClean="0">
                <a:latin typeface="Times New Roman" panose="02020603050405020304" pitchFamily="18" charset="0"/>
                <a:cs typeface="Times New Roman" panose="02020603050405020304" pitchFamily="18" charset="0"/>
              </a:rPr>
              <a:t>Release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muốn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ở </a:t>
            </a:r>
            <a:r>
              <a:rPr lang="en-US" dirty="0" err="1">
                <a:latin typeface="Times New Roman" panose="02020603050405020304" pitchFamily="18" charset="0"/>
                <a:cs typeface="Times New Roman" panose="02020603050405020304" pitchFamily="18" charset="0"/>
              </a:rPr>
              <a:t>đây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nhóm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emr-5.17.0</a:t>
            </a:r>
            <a:endParaRPr lang="vi-VN"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3"/>
          <a:stretch>
            <a:fillRect/>
          </a:stretch>
        </p:blipFill>
        <p:spPr>
          <a:xfrm>
            <a:off x="2735272" y="1393025"/>
            <a:ext cx="5926455" cy="2849245"/>
          </a:xfrm>
          <a:prstGeom prst="rect">
            <a:avLst/>
          </a:prstGeom>
          <a:noFill/>
          <a:ln>
            <a:noFill/>
          </a:ln>
        </p:spPr>
      </p:pic>
    </p:spTree>
    <p:extLst>
      <p:ext uri="{BB962C8B-B14F-4D97-AF65-F5344CB8AC3E}">
        <p14:creationId xmlns:p14="http://schemas.microsoft.com/office/powerpoint/2010/main" val="40795524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2125072" cy="34714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lgn="just">
              <a:buNone/>
            </a:pPr>
            <a:r>
              <a:rPr lang="vi-VN" b="1" dirty="0">
                <a:latin typeface="Times New Roman" panose="02020603050405020304" pitchFamily="18" charset="0"/>
                <a:cs typeface="Times New Roman" panose="02020603050405020304" pitchFamily="18" charset="0"/>
              </a:rPr>
              <a:t>- Hardware Configuration</a:t>
            </a:r>
          </a:p>
          <a:p>
            <a:pPr marL="146050" indent="0" algn="just">
              <a:buNone/>
            </a:pPr>
            <a:r>
              <a:rPr lang="vi-VN" dirty="0" smtClean="0">
                <a:latin typeface="Times New Roman" panose="02020603050405020304" pitchFamily="18" charset="0"/>
                <a:cs typeface="Times New Roman" panose="02020603050405020304" pitchFamily="18" charset="0"/>
              </a:rPr>
              <a:t>Instance </a:t>
            </a:r>
            <a:r>
              <a:rPr lang="vi-VN" dirty="0">
                <a:latin typeface="Times New Roman" panose="02020603050405020304" pitchFamily="18" charset="0"/>
                <a:cs typeface="Times New Roman" panose="02020603050405020304" pitchFamily="18" charset="0"/>
              </a:rPr>
              <a:t>type thì nhóm em chọn m5.xlagre và chọn 3 instance trong đó có 1 master và core nodes</a:t>
            </a:r>
          </a:p>
          <a:p>
            <a:pPr marL="146050" indent="0" algn="just">
              <a:buNone/>
            </a:pPr>
            <a:r>
              <a:rPr lang="vi-VN" b="1" dirty="0">
                <a:latin typeface="Times New Roman" panose="02020603050405020304" pitchFamily="18" charset="0"/>
                <a:cs typeface="Times New Roman" panose="02020603050405020304" pitchFamily="18" charset="0"/>
              </a:rPr>
              <a:t>- Security and Access </a:t>
            </a:r>
          </a:p>
          <a:p>
            <a:pPr marL="146050" indent="0" algn="just">
              <a:buNone/>
            </a:pPr>
            <a:r>
              <a:rPr lang="vi-VN" dirty="0" smtClean="0">
                <a:latin typeface="Times New Roman" panose="02020603050405020304" pitchFamily="18" charset="0"/>
                <a:cs typeface="Times New Roman" panose="02020603050405020304" pitchFamily="18" charset="0"/>
              </a:rPr>
              <a:t>Chọn </a:t>
            </a:r>
            <a:r>
              <a:rPr lang="vi-VN" dirty="0">
                <a:latin typeface="Times New Roman" panose="02020603050405020304" pitchFamily="18" charset="0"/>
                <a:cs typeface="Times New Roman" panose="02020603050405020304" pitchFamily="18" charset="0"/>
              </a:rPr>
              <a:t>key pair là cái file emrproject.pem đã tạo từ trước.</a:t>
            </a:r>
          </a:p>
          <a:p>
            <a:pPr marL="146050" indent="0" algn="just">
              <a:buNone/>
            </a:pPr>
            <a:r>
              <a:rPr lang="vi-VN" dirty="0">
                <a:latin typeface="Times New Roman" panose="02020603050405020304" pitchFamily="18" charset="0"/>
                <a:cs typeface="Times New Roman" panose="02020603050405020304" pitchFamily="18" charset="0"/>
              </a:rPr>
              <a:t>Rồi sau đó nhất Create cluster</a:t>
            </a:r>
          </a:p>
        </p:txBody>
      </p:sp>
      <p:pic>
        <p:nvPicPr>
          <p:cNvPr id="5" name="Picture 4"/>
          <p:cNvPicPr/>
          <p:nvPr/>
        </p:nvPicPr>
        <p:blipFill>
          <a:blip r:embed="rId3"/>
          <a:stretch>
            <a:fillRect/>
          </a:stretch>
        </p:blipFill>
        <p:spPr>
          <a:xfrm>
            <a:off x="2633473" y="1131052"/>
            <a:ext cx="5846064" cy="3105668"/>
          </a:xfrm>
          <a:prstGeom prst="rect">
            <a:avLst/>
          </a:prstGeom>
          <a:noFill/>
          <a:ln>
            <a:noFill/>
          </a:ln>
        </p:spPr>
      </p:pic>
    </p:spTree>
    <p:extLst>
      <p:ext uri="{BB962C8B-B14F-4D97-AF65-F5344CB8AC3E}">
        <p14:creationId xmlns:p14="http://schemas.microsoft.com/office/powerpoint/2010/main" val="10510263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2673712" cy="435620"/>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smtClean="0">
                <a:latin typeface="Times New Roman" panose="02020603050405020304" pitchFamily="18" charset="0"/>
                <a:cs typeface="Times New Roman" panose="02020603050405020304" pitchFamily="18" charset="0"/>
              </a:rPr>
              <a:t>Sau</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kiếm</a:t>
            </a:r>
            <a:r>
              <a:rPr lang="en-US" dirty="0">
                <a:latin typeface="Times New Roman" panose="02020603050405020304" pitchFamily="18" charset="0"/>
                <a:cs typeface="Times New Roman" panose="02020603050405020304" pitchFamily="18" charset="0"/>
              </a:rPr>
              <a:t> service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S3</a:t>
            </a:r>
            <a:endParaRPr lang="vi-VN"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3"/>
          <a:stretch>
            <a:fillRect/>
          </a:stretch>
        </p:blipFill>
        <p:spPr>
          <a:xfrm>
            <a:off x="703072" y="1533811"/>
            <a:ext cx="5933440" cy="1450975"/>
          </a:xfrm>
          <a:prstGeom prst="rect">
            <a:avLst/>
          </a:prstGeom>
          <a:noFill/>
          <a:ln>
            <a:noFill/>
          </a:ln>
        </p:spPr>
      </p:pic>
      <p:sp>
        <p:nvSpPr>
          <p:cNvPr id="2" name="Rectangle 1"/>
          <p:cNvSpPr/>
          <p:nvPr/>
        </p:nvSpPr>
        <p:spPr>
          <a:xfrm>
            <a:off x="703072" y="3125572"/>
            <a:ext cx="1612942"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cs typeface="Times New Roman" panose="02020603050405020304" pitchFamily="18" charset="0"/>
              </a:rPr>
              <a:t>Chọn</a:t>
            </a:r>
            <a:r>
              <a:rPr lang="en-US" dirty="0">
                <a:latin typeface="Times New Roman" panose="02020603050405020304" pitchFamily="18" charset="0"/>
                <a:ea typeface="Calibri" panose="020F0502020204030204" pitchFamily="34" charset="0"/>
                <a:cs typeface="Times New Roman" panose="02020603050405020304" pitchFamily="18" charset="0"/>
              </a:rPr>
              <a:t> Create bucket</a:t>
            </a:r>
            <a:endParaRPr lang="vi-VN" dirty="0">
              <a:latin typeface="Times New Roman" panose="02020603050405020304" pitchFamily="18" charset="0"/>
              <a:cs typeface="Times New Roman" panose="02020603050405020304" pitchFamily="18" charset="0"/>
            </a:endParaRPr>
          </a:p>
        </p:txBody>
      </p:sp>
      <p:pic>
        <p:nvPicPr>
          <p:cNvPr id="8" name="Picture 7"/>
          <p:cNvPicPr/>
          <p:nvPr/>
        </p:nvPicPr>
        <p:blipFill>
          <a:blip r:embed="rId4"/>
          <a:stretch>
            <a:fillRect/>
          </a:stretch>
        </p:blipFill>
        <p:spPr>
          <a:xfrm>
            <a:off x="703072" y="3433349"/>
            <a:ext cx="5937250" cy="1242060"/>
          </a:xfrm>
          <a:prstGeom prst="rect">
            <a:avLst/>
          </a:prstGeom>
          <a:noFill/>
          <a:ln>
            <a:noFill/>
          </a:ln>
        </p:spPr>
      </p:pic>
    </p:spTree>
    <p:extLst>
      <p:ext uri="{BB962C8B-B14F-4D97-AF65-F5344CB8AC3E}">
        <p14:creationId xmlns:p14="http://schemas.microsoft.com/office/powerpoint/2010/main" val="30178903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2673712"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1 bucket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doancuoiky</a:t>
            </a:r>
            <a:endParaRPr lang="vi-VN" dirty="0">
              <a:latin typeface="Times New Roman" panose="02020603050405020304" pitchFamily="18" charset="0"/>
              <a:cs typeface="Times New Roman" panose="02020603050405020304" pitchFamily="18" charset="0"/>
            </a:endParaRPr>
          </a:p>
        </p:txBody>
      </p:sp>
      <p:pic>
        <p:nvPicPr>
          <p:cNvPr id="6" name="Picture 5"/>
          <p:cNvPicPr/>
          <p:nvPr/>
        </p:nvPicPr>
        <p:blipFill rotWithShape="1">
          <a:blip r:embed="rId3"/>
          <a:srcRect r="41462"/>
          <a:stretch/>
        </p:blipFill>
        <p:spPr>
          <a:xfrm>
            <a:off x="792054" y="1652016"/>
            <a:ext cx="5175930" cy="2724912"/>
          </a:xfrm>
          <a:prstGeom prst="rect">
            <a:avLst/>
          </a:prstGeom>
          <a:noFill/>
          <a:ln>
            <a:noFill/>
          </a:ln>
        </p:spPr>
      </p:pic>
    </p:spTree>
    <p:extLst>
      <p:ext uri="{BB962C8B-B14F-4D97-AF65-F5344CB8AC3E}">
        <p14:creationId xmlns:p14="http://schemas.microsoft.com/office/powerpoint/2010/main" val="1337955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2673712"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1 bucket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doancuoiky</a:t>
            </a:r>
            <a:endParaRPr lang="vi-VN"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684784" y="1566672"/>
            <a:ext cx="6514592" cy="2511552"/>
          </a:xfrm>
          <a:prstGeom prst="rect">
            <a:avLst/>
          </a:prstGeom>
          <a:noFill/>
          <a:ln>
            <a:noFill/>
          </a:ln>
        </p:spPr>
      </p:pic>
    </p:spTree>
    <p:extLst>
      <p:ext uri="{BB962C8B-B14F-4D97-AF65-F5344CB8AC3E}">
        <p14:creationId xmlns:p14="http://schemas.microsoft.com/office/powerpoint/2010/main" val="34609505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2990704" cy="435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76200" indent="0" algn="just">
              <a:buClr>
                <a:srgbClr val="494949"/>
              </a:buClr>
              <a:buSzPts val="2400"/>
              <a:buNone/>
            </a:pPr>
            <a:r>
              <a:rPr lang="en-US" sz="1100" dirty="0" err="1">
                <a:latin typeface="Times New Roman" panose="02020603050405020304" pitchFamily="18" charset="0"/>
                <a:cs typeface="Times New Roman" panose="02020603050405020304" pitchFamily="18" charset="0"/>
              </a:rPr>
              <a:t>Trong</a:t>
            </a:r>
            <a:r>
              <a:rPr lang="en-US" sz="1100" dirty="0">
                <a:latin typeface="Times New Roman" panose="02020603050405020304" pitchFamily="18" charset="0"/>
                <a:cs typeface="Times New Roman" panose="02020603050405020304" pitchFamily="18" charset="0"/>
              </a:rPr>
              <a:t> bucket </a:t>
            </a:r>
            <a:r>
              <a:rPr lang="en-US" sz="1100" dirty="0" err="1">
                <a:latin typeface="Times New Roman" panose="02020603050405020304" pitchFamily="18" charset="0"/>
                <a:cs typeface="Times New Roman" panose="02020603050405020304" pitchFamily="18" charset="0"/>
              </a:rPr>
              <a:t>doancuoiky</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tạo</a:t>
            </a:r>
            <a:r>
              <a:rPr lang="en-US" sz="1100" dirty="0">
                <a:latin typeface="Times New Roman" panose="02020603050405020304" pitchFamily="18" charset="0"/>
                <a:cs typeface="Times New Roman" panose="02020603050405020304" pitchFamily="18" charset="0"/>
              </a:rPr>
              <a:t> 1 folder </a:t>
            </a:r>
            <a:r>
              <a:rPr lang="en-US" sz="1100" dirty="0" err="1">
                <a:latin typeface="Times New Roman" panose="02020603050405020304" pitchFamily="18" charset="0"/>
                <a:cs typeface="Times New Roman" panose="02020603050405020304" pitchFamily="18" charset="0"/>
              </a:rPr>
              <a:t>có</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tên</a:t>
            </a:r>
            <a:r>
              <a:rPr lang="en-US" sz="1100" dirty="0">
                <a:latin typeface="Times New Roman" panose="02020603050405020304" pitchFamily="18" charset="0"/>
                <a:cs typeface="Times New Roman" panose="02020603050405020304" pitchFamily="18" charset="0"/>
              </a:rPr>
              <a:t>: test</a:t>
            </a:r>
            <a:endPar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pic>
        <p:nvPicPr>
          <p:cNvPr id="6" name="Picture 5"/>
          <p:cNvPicPr/>
          <p:nvPr/>
        </p:nvPicPr>
        <p:blipFill>
          <a:blip r:embed="rId3"/>
          <a:stretch>
            <a:fillRect/>
          </a:stretch>
        </p:blipFill>
        <p:spPr>
          <a:xfrm>
            <a:off x="572198" y="1658239"/>
            <a:ext cx="5939155" cy="2607310"/>
          </a:xfrm>
          <a:prstGeom prst="rect">
            <a:avLst/>
          </a:prstGeom>
          <a:noFill/>
          <a:ln>
            <a:noFill/>
          </a:ln>
        </p:spPr>
      </p:pic>
    </p:spTree>
    <p:extLst>
      <p:ext uri="{BB962C8B-B14F-4D97-AF65-F5344CB8AC3E}">
        <p14:creationId xmlns:p14="http://schemas.microsoft.com/office/powerpoint/2010/main" val="26026193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2" name="Rectangle 1"/>
          <p:cNvSpPr/>
          <p:nvPr/>
        </p:nvSpPr>
        <p:spPr>
          <a:xfrm>
            <a:off x="508400" y="1081712"/>
            <a:ext cx="6050896" cy="1116972"/>
          </a:xfrm>
          <a:prstGeom prst="rect">
            <a:avLst/>
          </a:prstGeom>
        </p:spPr>
        <p:txBody>
          <a:bodyPr wrap="square">
            <a:spAutoFit/>
          </a:bodyPr>
          <a:lstStyle/>
          <a:p>
            <a:pPr indent="270510">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300" dirty="0">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latin typeface="Times New Roman" panose="02020603050405020304" pitchFamily="18" charset="0"/>
                <a:ea typeface="Calibri" panose="020F0502020204030204" pitchFamily="34" charset="0"/>
                <a:cs typeface="Times New Roman" panose="02020603050405020304" pitchFamily="18" charset="0"/>
              </a:rPr>
              <a:t>khi</a:t>
            </a:r>
            <a:r>
              <a:rPr lang="en-US" sz="1300" dirty="0">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latin typeface="Times New Roman" panose="02020603050405020304" pitchFamily="18" charset="0"/>
                <a:ea typeface="Calibri" panose="020F0502020204030204" pitchFamily="34" charset="0"/>
                <a:cs typeface="Times New Roman" panose="02020603050405020304" pitchFamily="18" charset="0"/>
              </a:rPr>
              <a:t>tạo</a:t>
            </a:r>
            <a:r>
              <a:rPr lang="en-US" sz="1300" dirty="0">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latin typeface="Times New Roman" panose="02020603050405020304" pitchFamily="18" charset="0"/>
                <a:ea typeface="Calibri" panose="020F0502020204030204" pitchFamily="34" charset="0"/>
                <a:cs typeface="Times New Roman" panose="02020603050405020304" pitchFamily="18" charset="0"/>
              </a:rPr>
              <a:t>xong</a:t>
            </a:r>
            <a:r>
              <a:rPr lang="en-US" sz="1300" dirty="0">
                <a:latin typeface="Times New Roman" panose="02020603050405020304" pitchFamily="18" charset="0"/>
                <a:ea typeface="Calibri" panose="020F0502020204030204" pitchFamily="34" charset="0"/>
                <a:cs typeface="Times New Roman" panose="02020603050405020304" pitchFamily="18" charset="0"/>
              </a:rPr>
              <a:t> cluster ở </a:t>
            </a:r>
            <a:r>
              <a:rPr lang="en-US" sz="1300" dirty="0" err="1">
                <a:latin typeface="Times New Roman" panose="02020603050405020304" pitchFamily="18" charset="0"/>
                <a:ea typeface="Calibri" panose="020F0502020204030204" pitchFamily="34" charset="0"/>
                <a:cs typeface="Times New Roman" panose="02020603050405020304" pitchFamily="18" charset="0"/>
              </a:rPr>
              <a:t>bước</a:t>
            </a:r>
            <a:r>
              <a:rPr lang="en-US" sz="1300" dirty="0">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latin typeface="Times New Roman" panose="02020603050405020304" pitchFamily="18" charset="0"/>
                <a:ea typeface="Calibri" panose="020F0502020204030204" pitchFamily="34" charset="0"/>
                <a:cs typeface="Times New Roman" panose="02020603050405020304" pitchFamily="18" charset="0"/>
              </a:rPr>
              <a:t>tiếp</a:t>
            </a:r>
            <a:r>
              <a:rPr lang="en-US" sz="1300" dirty="0">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latin typeface="Times New Roman" panose="02020603050405020304" pitchFamily="18" charset="0"/>
                <a:ea typeface="Calibri" panose="020F0502020204030204" pitchFamily="34" charset="0"/>
                <a:cs typeface="Times New Roman" panose="02020603050405020304" pitchFamily="18" charset="0"/>
              </a:rPr>
              <a:t>theo</a:t>
            </a:r>
            <a:r>
              <a:rPr lang="en-US" sz="1300" dirty="0">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latin typeface="Times New Roman" panose="02020603050405020304" pitchFamily="18" charset="0"/>
                <a:ea typeface="Calibri" panose="020F0502020204030204" pitchFamily="34" charset="0"/>
                <a:cs typeface="Times New Roman" panose="02020603050405020304" pitchFamily="18" charset="0"/>
              </a:rPr>
              <a:t>chọn</a:t>
            </a:r>
            <a:r>
              <a:rPr lang="en-US" sz="1300" dirty="0">
                <a:latin typeface="Times New Roman" panose="02020603050405020304" pitchFamily="18" charset="0"/>
                <a:ea typeface="Calibri" panose="020F0502020204030204" pitchFamily="34" charset="0"/>
                <a:cs typeface="Times New Roman" panose="02020603050405020304" pitchFamily="18" charset="0"/>
              </a:rPr>
              <a:t> Add step</a:t>
            </a:r>
            <a:endParaRPr lang="vi-VN" dirty="0">
              <a:latin typeface="Times New Roman" panose="02020603050405020304" pitchFamily="18" charset="0"/>
              <a:ea typeface="Calibri" panose="020F0502020204030204" pitchFamily="34" charset="0"/>
              <a:cs typeface="Times New Roman" panose="02020603050405020304" pitchFamily="18" charset="0"/>
            </a:endParaRPr>
          </a:p>
          <a:p>
            <a:pPr indent="270510" algn="just">
              <a:lnSpc>
                <a:spcPct val="107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s3://us-east-1.elasticmapreduce.samples/cloudfront/code/Hive_CloudFront.q</a:t>
            </a:r>
            <a:endParaRPr lang="vi-VN" dirty="0">
              <a:latin typeface="Times New Roman" panose="02020603050405020304" pitchFamily="18" charset="0"/>
              <a:ea typeface="Calibri" panose="020F0502020204030204" pitchFamily="34" charset="0"/>
              <a:cs typeface="Times New Roman" panose="02020603050405020304" pitchFamily="18" charset="0"/>
            </a:endParaRPr>
          </a:p>
          <a:p>
            <a:pPr indent="270510" algn="just">
              <a:lnSpc>
                <a:spcPct val="107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s3://us-east-1.elasticmapreduce.samples</a:t>
            </a:r>
            <a:endParaRPr lang="vi-VN" dirty="0">
              <a:latin typeface="Times New Roman" panose="02020603050405020304" pitchFamily="18" charset="0"/>
              <a:ea typeface="Calibri" panose="020F0502020204030204" pitchFamily="34" charset="0"/>
              <a:cs typeface="Times New Roman" panose="02020603050405020304" pitchFamily="18" charset="0"/>
            </a:endParaRPr>
          </a:p>
          <a:p>
            <a:pPr indent="270510" algn="just">
              <a:lnSpc>
                <a:spcPct val="107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s3://doancuoiky/test</a:t>
            </a:r>
            <a:endParaRPr lang="vi-VN"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p:cNvPicPr/>
          <p:nvPr/>
        </p:nvPicPr>
        <p:blipFill>
          <a:blip r:embed="rId3"/>
          <a:stretch>
            <a:fillRect/>
          </a:stretch>
        </p:blipFill>
        <p:spPr>
          <a:xfrm>
            <a:off x="633476" y="2198684"/>
            <a:ext cx="4225036" cy="2458660"/>
          </a:xfrm>
          <a:prstGeom prst="rect">
            <a:avLst/>
          </a:prstGeom>
          <a:noFill/>
          <a:ln>
            <a:noFill/>
          </a:ln>
        </p:spPr>
      </p:pic>
    </p:spTree>
    <p:extLst>
      <p:ext uri="{BB962C8B-B14F-4D97-AF65-F5344CB8AC3E}">
        <p14:creationId xmlns:p14="http://schemas.microsoft.com/office/powerpoint/2010/main" val="15930243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36"/>
        <p:cNvGrpSpPr/>
        <p:nvPr/>
      </p:nvGrpSpPr>
      <p:grpSpPr>
        <a:xfrm>
          <a:off x="0" y="0"/>
          <a:ext cx="0" cy="0"/>
          <a:chOff x="0" y="0"/>
          <a:chExt cx="0" cy="0"/>
        </a:xfrm>
      </p:grpSpPr>
      <p:sp>
        <p:nvSpPr>
          <p:cNvPr id="137" name="Google Shape;137;p2"/>
          <p:cNvSpPr txBox="1">
            <a:spLocks noGrp="1"/>
          </p:cNvSpPr>
          <p:nvPr>
            <p:ph type="ctrTitle"/>
          </p:nvPr>
        </p:nvSpPr>
        <p:spPr>
          <a:xfrm>
            <a:off x="358575" y="889438"/>
            <a:ext cx="8520600" cy="9948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778"/>
              <a:buNone/>
            </a:pPr>
            <a:r>
              <a:rPr lang="en-GB">
                <a:solidFill>
                  <a:srgbClr val="FF0000"/>
                </a:solidFill>
                <a:latin typeface="Times New Roman" panose="02020603050405020304" pitchFamily="18" charset="0"/>
                <a:cs typeface="Times New Roman" panose="02020603050405020304" pitchFamily="18" charset="0"/>
              </a:rPr>
              <a:t>Danh sách thành viên nhóm:</a:t>
            </a:r>
            <a:endParaRPr>
              <a:solidFill>
                <a:srgbClr val="FF0000"/>
              </a:solidFill>
              <a:latin typeface="Times New Roman" panose="02020603050405020304" pitchFamily="18" charset="0"/>
              <a:cs typeface="Times New Roman" panose="02020603050405020304" pitchFamily="18" charset="0"/>
            </a:endParaRPr>
          </a:p>
        </p:txBody>
      </p:sp>
      <p:sp>
        <p:nvSpPr>
          <p:cNvPr id="138" name="Google Shape;138;p2"/>
          <p:cNvSpPr txBox="1"/>
          <p:nvPr/>
        </p:nvSpPr>
        <p:spPr>
          <a:xfrm>
            <a:off x="1509784" y="2004903"/>
            <a:ext cx="6773155" cy="1246465"/>
          </a:xfrm>
          <a:prstGeom prst="rect">
            <a:avLst/>
          </a:prstGeom>
          <a:noFill/>
          <a:ln>
            <a:noFill/>
          </a:ln>
        </p:spPr>
        <p:txBody>
          <a:bodyPr spcFirstLastPara="1" wrap="square" lIns="91425" tIns="91425" rIns="91425" bIns="91425" anchor="t" anchorCtr="0">
            <a:spAutoFit/>
          </a:bodyPr>
          <a:lstStyle/>
          <a:p>
            <a:pPr marL="0" marR="0" lvl="0" indent="0" rtl="0">
              <a:lnSpc>
                <a:spcPct val="100000"/>
              </a:lnSpc>
              <a:spcBef>
                <a:spcPts val="0"/>
              </a:spcBef>
              <a:spcAft>
                <a:spcPts val="0"/>
              </a:spcAft>
              <a:buClr>
                <a:srgbClr val="000000"/>
              </a:buClr>
              <a:buSzPts val="2300"/>
              <a:buFont typeface="Arial" panose="020B0604020202020204"/>
              <a:buNone/>
            </a:pPr>
            <a:r>
              <a:rPr lang="en-US" sz="2300" i="0" u="none" strike="noStrike" cap="none" dirty="0" err="1">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Bùi</a:t>
            </a:r>
            <a:r>
              <a:rPr lang="en-US" sz="230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2300" i="0" u="none" strike="noStrike" cap="none" dirty="0" err="1">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Đặng</a:t>
            </a:r>
            <a:r>
              <a:rPr lang="en-US" sz="230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2300" i="0" u="none" strike="noStrike" cap="none" dirty="0" err="1">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Quốc</a:t>
            </a:r>
            <a:r>
              <a:rPr lang="en-US" sz="230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2300" i="0" u="none" strike="noStrike" cap="none" dirty="0" err="1">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Chí</a:t>
            </a:r>
            <a:r>
              <a:rPr lang="en-US" sz="230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23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2300" dirty="0" smtClean="0">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2300" i="0" u="none" strike="noStrike" cap="none" dirty="0" smtClean="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20110614</a:t>
            </a:r>
            <a:endParaRPr lang="en-US" sz="230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marR="0" lvl="0" indent="0" rtl="0">
              <a:lnSpc>
                <a:spcPct val="100000"/>
              </a:lnSpc>
              <a:spcBef>
                <a:spcPts val="0"/>
              </a:spcBef>
              <a:spcAft>
                <a:spcPts val="0"/>
              </a:spcAft>
              <a:buClr>
                <a:srgbClr val="000000"/>
              </a:buClr>
              <a:buSzPts val="2300"/>
              <a:buFont typeface="Arial" panose="020B0604020202020204"/>
              <a:buNone/>
            </a:pPr>
            <a:r>
              <a:rPr lang="en-US" sz="230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Phan Văn Đức Anh			20110609</a:t>
            </a:r>
          </a:p>
          <a:p>
            <a:pPr marL="0" marR="0" lvl="0" indent="0" rtl="0">
              <a:lnSpc>
                <a:spcPct val="100000"/>
              </a:lnSpc>
              <a:spcBef>
                <a:spcPts val="0"/>
              </a:spcBef>
              <a:spcAft>
                <a:spcPts val="0"/>
              </a:spcAft>
              <a:buClr>
                <a:srgbClr val="000000"/>
              </a:buClr>
              <a:buSzPts val="2300"/>
              <a:buFont typeface="Arial" panose="020B0604020202020204"/>
              <a:buNone/>
            </a:pPr>
            <a:r>
              <a:rPr lang="en-US" sz="2300" dirty="0" err="1">
                <a:latin typeface="Times New Roman" panose="02020603050405020304" pitchFamily="18" charset="0"/>
                <a:ea typeface="Times New Roman" panose="02020603050405020304"/>
                <a:cs typeface="Times New Roman" panose="02020603050405020304" pitchFamily="18" charset="0"/>
                <a:sym typeface="Times New Roman" panose="02020603050405020304"/>
              </a:rPr>
              <a:t>Võ</a:t>
            </a:r>
            <a:r>
              <a:rPr lang="en-US" sz="23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2300" dirty="0" err="1">
                <a:latin typeface="Times New Roman" panose="02020603050405020304" pitchFamily="18" charset="0"/>
                <a:ea typeface="Times New Roman" panose="02020603050405020304"/>
                <a:cs typeface="Times New Roman" panose="02020603050405020304" pitchFamily="18" charset="0"/>
                <a:sym typeface="Times New Roman" panose="02020603050405020304"/>
              </a:rPr>
              <a:t>Hồng</a:t>
            </a:r>
            <a:r>
              <a:rPr lang="en-US" sz="23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2300" dirty="0" err="1">
                <a:latin typeface="Times New Roman" panose="02020603050405020304" pitchFamily="18" charset="0"/>
                <a:ea typeface="Times New Roman" panose="02020603050405020304"/>
                <a:cs typeface="Times New Roman" panose="02020603050405020304" pitchFamily="18" charset="0"/>
                <a:sym typeface="Times New Roman" panose="02020603050405020304"/>
              </a:rPr>
              <a:t>Khang</a:t>
            </a:r>
            <a:r>
              <a:rPr lang="en-US" sz="23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2300" dirty="0" smtClean="0">
                <a:latin typeface="Times New Roman" panose="02020603050405020304" pitchFamily="18" charset="0"/>
                <a:ea typeface="Times New Roman" panose="02020603050405020304"/>
                <a:cs typeface="Times New Roman" panose="02020603050405020304" pitchFamily="18" charset="0"/>
                <a:sym typeface="Times New Roman" panose="02020603050405020304"/>
              </a:rPr>
              <a:t>20110281</a:t>
            </a:r>
            <a:endParaRPr lang="en-US" sz="23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4283056" cy="77090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76200" indent="0" algn="just">
              <a:buClr>
                <a:srgbClr val="494949"/>
              </a:buClr>
              <a:buSzPts val="2400"/>
              <a:buNone/>
            </a:pPr>
            <a:r>
              <a:rPr lang="vi-VN" dirty="0">
                <a:latin typeface="Times New Roman" panose="02020603050405020304" pitchFamily="18" charset="0"/>
                <a:cs typeface="Times New Roman" panose="02020603050405020304" pitchFamily="18" charset="0"/>
              </a:rPr>
              <a:t>- Sau khi tạo xong step ta phải chờ vài phút để nó hoàn thành, sau đó ta vào trong thư mục test/ trong bucket doancuoiky/ sẽ thư mục os_request/</a:t>
            </a:r>
            <a:endPar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pic>
        <p:nvPicPr>
          <p:cNvPr id="6" name="Picture 5"/>
          <p:cNvPicPr/>
          <p:nvPr/>
        </p:nvPicPr>
        <p:blipFill>
          <a:blip r:embed="rId3"/>
          <a:stretch>
            <a:fillRect/>
          </a:stretch>
        </p:blipFill>
        <p:spPr>
          <a:xfrm>
            <a:off x="674815" y="1847787"/>
            <a:ext cx="5177206" cy="2797366"/>
          </a:xfrm>
          <a:prstGeom prst="rect">
            <a:avLst/>
          </a:prstGeom>
          <a:noFill/>
          <a:ln>
            <a:noFill/>
          </a:ln>
        </p:spPr>
      </p:pic>
    </p:spTree>
    <p:extLst>
      <p:ext uri="{BB962C8B-B14F-4D97-AF65-F5344CB8AC3E}">
        <p14:creationId xmlns:p14="http://schemas.microsoft.com/office/powerpoint/2010/main" val="21268962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4106272" cy="435620"/>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76200" indent="0" algn="just">
              <a:buClr>
                <a:srgbClr val="494949"/>
              </a:buClr>
              <a:buSzPts val="2400"/>
              <a:buNone/>
            </a:pPr>
            <a:r>
              <a:rPr lang="vi-VN" dirty="0">
                <a:latin typeface="Times New Roman" panose="02020603050405020304" pitchFamily="18" charset="0"/>
                <a:cs typeface="Times New Roman" panose="02020603050405020304" pitchFamily="18" charset="0"/>
              </a:rPr>
              <a:t>- Nếu ra được như hình thì chứng tỏ là step đã chạy thành công</a:t>
            </a:r>
            <a:endPar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pic>
        <p:nvPicPr>
          <p:cNvPr id="6" name="Picture 5"/>
          <p:cNvPicPr/>
          <p:nvPr/>
        </p:nvPicPr>
        <p:blipFill>
          <a:blip r:embed="rId3"/>
          <a:stretch>
            <a:fillRect/>
          </a:stretch>
        </p:blipFill>
        <p:spPr>
          <a:xfrm>
            <a:off x="683196" y="1566672"/>
            <a:ext cx="5936615" cy="3055620"/>
          </a:xfrm>
          <a:prstGeom prst="rect">
            <a:avLst/>
          </a:prstGeom>
          <a:noFill/>
          <a:ln>
            <a:noFill/>
          </a:ln>
        </p:spPr>
      </p:pic>
    </p:spTree>
    <p:extLst>
      <p:ext uri="{BB962C8B-B14F-4D97-AF65-F5344CB8AC3E}">
        <p14:creationId xmlns:p14="http://schemas.microsoft.com/office/powerpoint/2010/main" val="6274051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4106272" cy="435620"/>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76200" indent="0" algn="just">
              <a:buClr>
                <a:srgbClr val="494949"/>
              </a:buClr>
              <a:buSzPts val="2400"/>
              <a:buNone/>
            </a:pPr>
            <a:r>
              <a:rPr lang="vi-VN" dirty="0">
                <a:latin typeface="Times New Roman" panose="02020603050405020304" pitchFamily="18" charset="0"/>
                <a:cs typeface="Times New Roman" panose="02020603050405020304" pitchFamily="18" charset="0"/>
              </a:rPr>
              <a:t>- Nếu ra được như hình thì chứng tỏ là step đã chạy thành công</a:t>
            </a:r>
            <a:endPar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pic>
        <p:nvPicPr>
          <p:cNvPr id="5" name="Picture 4"/>
          <p:cNvPicPr/>
          <p:nvPr/>
        </p:nvPicPr>
        <p:blipFill>
          <a:blip r:embed="rId3"/>
          <a:stretch>
            <a:fillRect/>
          </a:stretch>
        </p:blipFill>
        <p:spPr>
          <a:xfrm>
            <a:off x="583755" y="1566672"/>
            <a:ext cx="5940425" cy="1614170"/>
          </a:xfrm>
          <a:prstGeom prst="rect">
            <a:avLst/>
          </a:prstGeom>
          <a:noFill/>
          <a:ln>
            <a:noFill/>
          </a:ln>
        </p:spPr>
      </p:pic>
    </p:spTree>
    <p:extLst>
      <p:ext uri="{BB962C8B-B14F-4D97-AF65-F5344CB8AC3E}">
        <p14:creationId xmlns:p14="http://schemas.microsoft.com/office/powerpoint/2010/main" val="21406405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smtClean="0">
                <a:latin typeface="Times New Roman" panose="02020603050405020304" pitchFamily="18" charset="0"/>
                <a:cs typeface="Times New Roman" panose="02020603050405020304" pitchFamily="18" charset="0"/>
              </a:rPr>
              <a:t>Sau</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sang Completed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sang tab Summary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chuỗi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nối</a:t>
            </a:r>
            <a:endParaRPr lang="vi-VN"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3"/>
          <a:stretch>
            <a:fillRect/>
          </a:stretch>
        </p:blipFill>
        <p:spPr>
          <a:xfrm>
            <a:off x="712406" y="1566672"/>
            <a:ext cx="5939155" cy="2434590"/>
          </a:xfrm>
          <a:prstGeom prst="rect">
            <a:avLst/>
          </a:prstGeom>
          <a:noFill/>
          <a:ln>
            <a:noFill/>
          </a:ln>
        </p:spPr>
      </p:pic>
    </p:spTree>
    <p:extLst>
      <p:ext uri="{BB962C8B-B14F-4D97-AF65-F5344CB8AC3E}">
        <p14:creationId xmlns:p14="http://schemas.microsoft.com/office/powerpoint/2010/main" val="32822908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smtClean="0">
                <a:latin typeface="Times New Roman" panose="02020603050405020304" pitchFamily="18" charset="0"/>
                <a:cs typeface="Times New Roman" panose="02020603050405020304" pitchFamily="18" charset="0"/>
              </a:rPr>
              <a:t>Sau</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sang Completed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sang tab Summary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chuỗi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nối</a:t>
            </a:r>
            <a:endParaRPr lang="vi-VN"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655637" y="1519237"/>
            <a:ext cx="5942965" cy="2531745"/>
          </a:xfrm>
          <a:prstGeom prst="rect">
            <a:avLst/>
          </a:prstGeom>
          <a:noFill/>
          <a:ln>
            <a:noFill/>
          </a:ln>
        </p:spPr>
      </p:pic>
    </p:spTree>
    <p:extLst>
      <p:ext uri="{BB962C8B-B14F-4D97-AF65-F5344CB8AC3E}">
        <p14:creationId xmlns:p14="http://schemas.microsoft.com/office/powerpoint/2010/main" val="9812015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smtClean="0">
                <a:latin typeface="Times New Roman" panose="02020603050405020304" pitchFamily="18" charset="0"/>
                <a:cs typeface="Times New Roman" panose="02020603050405020304" pitchFamily="18" charset="0"/>
              </a:rPr>
              <a:t>Sau</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sang Completed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sang tab Summary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chuỗi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nối</a:t>
            </a:r>
            <a:endParaRPr lang="vi-VN"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640524" y="1634934"/>
            <a:ext cx="5936615" cy="2385695"/>
          </a:xfrm>
          <a:prstGeom prst="rect">
            <a:avLst/>
          </a:prstGeom>
          <a:noFill/>
          <a:ln>
            <a:noFill/>
          </a:ln>
        </p:spPr>
      </p:pic>
    </p:spTree>
    <p:extLst>
      <p:ext uri="{BB962C8B-B14F-4D97-AF65-F5344CB8AC3E}">
        <p14:creationId xmlns:p14="http://schemas.microsoft.com/office/powerpoint/2010/main" val="36527069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3332080" cy="795284"/>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vi-VN" dirty="0">
                <a:latin typeface="Times New Roman" panose="02020603050405020304" pitchFamily="18" charset="0"/>
                <a:cs typeface="Times New Roman" panose="02020603050405020304" pitchFamily="18" charset="0"/>
              </a:rPr>
              <a:t>Giờ ta sẽ chạy kết nối tới Node Master sử dụng SSH</a:t>
            </a:r>
          </a:p>
          <a:p>
            <a:pPr marL="146050" indent="0">
              <a:buNone/>
            </a:pPr>
            <a:r>
              <a:rPr lang="vi-VN" dirty="0" smtClean="0">
                <a:latin typeface="Times New Roman" panose="02020603050405020304" pitchFamily="18" charset="0"/>
                <a:cs typeface="Times New Roman" panose="02020603050405020304" pitchFamily="18" charset="0"/>
              </a:rPr>
              <a:t>Trước </a:t>
            </a:r>
            <a:r>
              <a:rPr lang="vi-VN" dirty="0">
                <a:latin typeface="Times New Roman" panose="02020603050405020304" pitchFamily="18" charset="0"/>
                <a:cs typeface="Times New Roman" panose="02020603050405020304" pitchFamily="18" charset="0"/>
              </a:rPr>
              <a:t>đó ta vào EC2</a:t>
            </a:r>
          </a:p>
        </p:txBody>
      </p:sp>
      <p:pic>
        <p:nvPicPr>
          <p:cNvPr id="5" name="Picture 4"/>
          <p:cNvPicPr/>
          <p:nvPr/>
        </p:nvPicPr>
        <p:blipFill>
          <a:blip r:embed="rId3"/>
          <a:stretch>
            <a:fillRect/>
          </a:stretch>
        </p:blipFill>
        <p:spPr>
          <a:xfrm>
            <a:off x="731647" y="2013712"/>
            <a:ext cx="5937250" cy="1628140"/>
          </a:xfrm>
          <a:prstGeom prst="rect">
            <a:avLst/>
          </a:prstGeom>
          <a:noFill/>
          <a:ln>
            <a:noFill/>
          </a:ln>
        </p:spPr>
      </p:pic>
    </p:spTree>
    <p:extLst>
      <p:ext uri="{BB962C8B-B14F-4D97-AF65-F5344CB8AC3E}">
        <p14:creationId xmlns:p14="http://schemas.microsoft.com/office/powerpoint/2010/main" val="22567695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security group =&gt; Inbound rules =&gt; Edit inbound rules</a:t>
            </a:r>
            <a:endParaRPr lang="vi-VN"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638619" y="1489773"/>
            <a:ext cx="5940425" cy="2846705"/>
          </a:xfrm>
          <a:prstGeom prst="rect">
            <a:avLst/>
          </a:prstGeom>
          <a:noFill/>
          <a:ln>
            <a:noFill/>
          </a:ln>
        </p:spPr>
      </p:pic>
    </p:spTree>
    <p:extLst>
      <p:ext uri="{BB962C8B-B14F-4D97-AF65-F5344CB8AC3E}">
        <p14:creationId xmlns:p14="http://schemas.microsoft.com/office/powerpoint/2010/main" val="16386892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1 inbound rule SSH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port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22 ở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public</a:t>
            </a:r>
            <a:endParaRPr lang="vi-VN"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780415" y="1648772"/>
            <a:ext cx="5937250" cy="436880"/>
          </a:xfrm>
          <a:prstGeom prst="rect">
            <a:avLst/>
          </a:prstGeom>
          <a:noFill/>
          <a:ln>
            <a:noFill/>
          </a:ln>
        </p:spPr>
      </p:pic>
      <p:sp>
        <p:nvSpPr>
          <p:cNvPr id="2" name="Rectangle 1"/>
          <p:cNvSpPr/>
          <p:nvPr/>
        </p:nvSpPr>
        <p:spPr>
          <a:xfrm>
            <a:off x="1138120" y="2341399"/>
            <a:ext cx="4572000" cy="1186607"/>
          </a:xfrm>
          <a:prstGeom prst="rect">
            <a:avLst/>
          </a:prstGeom>
        </p:spPr>
        <p:txBody>
          <a:bodyPr>
            <a:spAutoFit/>
          </a:bodyPr>
          <a:lstStyle/>
          <a:p>
            <a:pPr indent="270510">
              <a:lnSpc>
                <a:spcPct val="107000"/>
              </a:lnSpc>
              <a:spcAft>
                <a:spcPts val="800"/>
              </a:spcAft>
            </a:pPr>
            <a:r>
              <a:rPr lang="en-US" sz="1300" dirty="0" err="1">
                <a:latin typeface="Times New Roman" panose="02020603050405020304" pitchFamily="18" charset="0"/>
                <a:ea typeface="Roboto"/>
                <a:cs typeface="Times New Roman" panose="02020603050405020304" pitchFamily="18" charset="0"/>
              </a:rPr>
              <a:t>ssh</a:t>
            </a:r>
            <a:r>
              <a:rPr lang="en-US" sz="1300" dirty="0">
                <a:latin typeface="Times New Roman" panose="02020603050405020304" pitchFamily="18" charset="0"/>
                <a:ea typeface="Roboto"/>
                <a:cs typeface="Times New Roman" panose="02020603050405020304" pitchFamily="18" charset="0"/>
              </a:rPr>
              <a:t> -</a:t>
            </a:r>
            <a:r>
              <a:rPr lang="en-US" sz="1300" dirty="0" err="1">
                <a:latin typeface="Times New Roman" panose="02020603050405020304" pitchFamily="18" charset="0"/>
                <a:ea typeface="Roboto"/>
                <a:cs typeface="Times New Roman" panose="02020603050405020304" pitchFamily="18" charset="0"/>
              </a:rPr>
              <a:t>i</a:t>
            </a:r>
            <a:r>
              <a:rPr lang="en-US" sz="1300" dirty="0">
                <a:latin typeface="Times New Roman" panose="02020603050405020304" pitchFamily="18" charset="0"/>
                <a:ea typeface="Roboto"/>
                <a:cs typeface="Times New Roman" panose="02020603050405020304" pitchFamily="18" charset="0"/>
              </a:rPr>
              <a:t> </a:t>
            </a:r>
            <a:r>
              <a:rPr lang="en-US" sz="1300" dirty="0" err="1">
                <a:latin typeface="Times New Roman" panose="02020603050405020304" pitchFamily="18" charset="0"/>
                <a:ea typeface="Roboto"/>
                <a:cs typeface="Times New Roman" panose="02020603050405020304" pitchFamily="18" charset="0"/>
              </a:rPr>
              <a:t>emrproject.pem</a:t>
            </a:r>
            <a:r>
              <a:rPr lang="en-US" sz="1300" dirty="0">
                <a:latin typeface="Times New Roman" panose="02020603050405020304" pitchFamily="18" charset="0"/>
                <a:ea typeface="Roboto"/>
                <a:cs typeface="Times New Roman" panose="02020603050405020304" pitchFamily="18" charset="0"/>
              </a:rPr>
              <a:t> hadoop@ec2-34-230-65-199.compute-1.amazonaws.com</a:t>
            </a:r>
            <a:endParaRPr lang="vi-VN" dirty="0">
              <a:latin typeface="Times New Roman" panose="02020603050405020304" pitchFamily="18" charset="0"/>
              <a:ea typeface="Calibri" panose="020F0502020204030204" pitchFamily="34" charset="0"/>
              <a:cs typeface="Times New Roman" panose="02020603050405020304" pitchFamily="18" charset="0"/>
            </a:endParaRPr>
          </a:p>
          <a:p>
            <a:pPr indent="270510">
              <a:lnSpc>
                <a:spcPct val="107000"/>
              </a:lnSpc>
              <a:spcAft>
                <a:spcPts val="8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#note: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mỗi</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lần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tạo</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lại</a:t>
            </a:r>
            <a:r>
              <a:rPr lang="en-US" dirty="0">
                <a:latin typeface="Times New Roman" panose="02020603050405020304" pitchFamily="18" charset="0"/>
                <a:ea typeface="Times New Roman" panose="02020603050405020304" pitchFamily="18" charset="0"/>
                <a:cs typeface="Times New Roman" panose="02020603050405020304" pitchFamily="18" charset="0"/>
              </a:rPr>
              <a:t> cluster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thì</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câu</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lệnh</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trên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sẽ</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khác</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ip</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endParaRPr lang="vi-VN" dirty="0">
              <a:latin typeface="Times New Roman" panose="02020603050405020304" pitchFamily="18" charset="0"/>
              <a:ea typeface="Calibri" panose="020F0502020204030204" pitchFamily="34" charset="0"/>
              <a:cs typeface="Times New Roman" panose="02020603050405020304" pitchFamily="18" charset="0"/>
            </a:endParaRPr>
          </a:p>
          <a:p>
            <a:pPr indent="270510">
              <a:lnSpc>
                <a:spcPct val="107000"/>
              </a:lnSpc>
              <a:spcAft>
                <a:spcPts val="8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#note: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nhớ</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bỏ</a:t>
            </a:r>
            <a:r>
              <a:rPr lang="en-US" dirty="0">
                <a:latin typeface="Times New Roman" panose="02020603050405020304" pitchFamily="18" charset="0"/>
                <a:ea typeface="Times New Roman" panose="02020603050405020304" pitchFamily="18" charset="0"/>
                <a:cs typeface="Times New Roman" panose="02020603050405020304" pitchFamily="18" charset="0"/>
              </a:rPr>
              <a:t> ~/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câu</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lệnh</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từ</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trang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aws</a:t>
            </a:r>
            <a:endParaRPr lang="vi-VN"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844773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pic>
        <p:nvPicPr>
          <p:cNvPr id="5" name="Picture 4"/>
          <p:cNvPicPr/>
          <p:nvPr/>
        </p:nvPicPr>
        <p:blipFill>
          <a:blip r:embed="rId3"/>
          <a:stretch>
            <a:fillRect/>
          </a:stretch>
        </p:blipFill>
        <p:spPr>
          <a:xfrm>
            <a:off x="1060850" y="1057492"/>
            <a:ext cx="6400799" cy="3507419"/>
          </a:xfrm>
          <a:prstGeom prst="rect">
            <a:avLst/>
          </a:prstGeom>
          <a:noFill/>
          <a:ln>
            <a:noFill/>
          </a:ln>
        </p:spPr>
      </p:pic>
    </p:spTree>
    <p:extLst>
      <p:ext uri="{BB962C8B-B14F-4D97-AF65-F5344CB8AC3E}">
        <p14:creationId xmlns:p14="http://schemas.microsoft.com/office/powerpoint/2010/main" val="4908315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3"/>
          <p:cNvPicPr preferRelativeResize="0"/>
          <p:nvPr/>
        </p:nvPicPr>
        <p:blipFill rotWithShape="1">
          <a:blip r:embed="rId3"/>
          <a:srcRect/>
          <a:stretch>
            <a:fillRect/>
          </a:stretch>
        </p:blipFill>
        <p:spPr>
          <a:xfrm>
            <a:off x="2148100" y="321538"/>
            <a:ext cx="4572000" cy="981075"/>
          </a:xfrm>
          <a:prstGeom prst="rect">
            <a:avLst/>
          </a:prstGeom>
          <a:noFill/>
          <a:ln>
            <a:noFill/>
          </a:ln>
        </p:spPr>
      </p:pic>
      <p:sp>
        <p:nvSpPr>
          <p:cNvPr id="144" name="Google Shape;144;p3"/>
          <p:cNvSpPr txBox="1">
            <a:spLocks noGrp="1"/>
          </p:cNvSpPr>
          <p:nvPr>
            <p:ph type="subTitle" idx="4294967295"/>
          </p:nvPr>
        </p:nvSpPr>
        <p:spPr>
          <a:xfrm>
            <a:off x="323500" y="1724325"/>
            <a:ext cx="3823198" cy="3134400"/>
          </a:xfrm>
          <a:prstGeom prst="rect">
            <a:avLst/>
          </a:prstGeom>
          <a:noFill/>
          <a:ln>
            <a:noFill/>
          </a:ln>
        </p:spPr>
        <p:txBody>
          <a:bodyPr spcFirstLastPara="1" wrap="square" lIns="91425" tIns="91425" rIns="91425" bIns="91425" anchor="t" anchorCtr="0">
            <a:noAutofit/>
          </a:bodyPr>
          <a:lstStyle/>
          <a:p>
            <a:pPr marL="0" lvl="0" indent="0">
              <a:buSzPts val="1800"/>
              <a:buNone/>
            </a:pPr>
            <a:r>
              <a:rPr lang="en-GB" sz="2400" b="1" dirty="0" smtClean="0">
                <a:latin typeface="Times New Roman" panose="02020603050405020304" pitchFamily="18" charset="0"/>
                <a:ea typeface="Arial" panose="020B0604020202020204"/>
                <a:cs typeface="Times New Roman" panose="02020603050405020304" pitchFamily="18" charset="0"/>
                <a:sym typeface="Arial" panose="020B0604020202020204"/>
              </a:rPr>
              <a:t>1. </a:t>
            </a:r>
            <a:r>
              <a:rPr lang="en-GB" sz="2400" b="1" dirty="0" err="1" smtClean="0">
                <a:latin typeface="Times New Roman" panose="02020603050405020304" pitchFamily="18" charset="0"/>
                <a:ea typeface="Arial" panose="020B0604020202020204"/>
                <a:cs typeface="Times New Roman" panose="02020603050405020304" pitchFamily="18" charset="0"/>
                <a:sym typeface="Arial" panose="020B0604020202020204"/>
              </a:rPr>
              <a:t>Tổng</a:t>
            </a:r>
            <a:r>
              <a:rPr lang="en-GB" sz="2400" b="1" dirty="0" smtClean="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GB" sz="2400" b="1" dirty="0" err="1">
                <a:latin typeface="Times New Roman" panose="02020603050405020304" pitchFamily="18" charset="0"/>
                <a:ea typeface="Arial" panose="020B0604020202020204"/>
                <a:cs typeface="Times New Roman" panose="02020603050405020304" pitchFamily="18" charset="0"/>
                <a:sym typeface="Arial" panose="020B0604020202020204"/>
              </a:rPr>
              <a:t>quan</a:t>
            </a:r>
            <a:r>
              <a:rPr lang="en-GB" sz="24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GB" sz="2400" b="1" dirty="0" err="1">
                <a:latin typeface="Times New Roman" panose="02020603050405020304" pitchFamily="18" charset="0"/>
                <a:ea typeface="Arial" panose="020B0604020202020204"/>
                <a:cs typeface="Times New Roman" panose="02020603050405020304" pitchFamily="18" charset="0"/>
                <a:sym typeface="Arial" panose="020B0604020202020204"/>
              </a:rPr>
              <a:t>về</a:t>
            </a:r>
            <a:r>
              <a:rPr lang="en-GB" sz="2400" b="1" dirty="0">
                <a:latin typeface="Times New Roman" panose="02020603050405020304" pitchFamily="18" charset="0"/>
                <a:ea typeface="Arial" panose="020B0604020202020204"/>
                <a:cs typeface="Times New Roman" panose="02020603050405020304" pitchFamily="18" charset="0"/>
                <a:sym typeface="Arial" panose="020B0604020202020204"/>
              </a:rPr>
              <a:t> Apache Hive</a:t>
            </a:r>
            <a:r>
              <a:rPr lang="en-GB" sz="2400" b="1" i="0" u="none" strike="noStrike" cap="none" dirty="0" smtClean="0">
                <a:solidFill>
                  <a:schemeClr val="dk2"/>
                </a:solidFill>
                <a:latin typeface="Times New Roman" panose="02020603050405020304" pitchFamily="18" charset="0"/>
                <a:ea typeface="Arial" panose="020B0604020202020204"/>
                <a:cs typeface="Times New Roman" panose="02020603050405020304" pitchFamily="18" charset="0"/>
                <a:sym typeface="Arial" panose="020B0604020202020204"/>
              </a:rPr>
              <a:t>. </a:t>
            </a:r>
          </a:p>
          <a:p>
            <a:pPr marL="0" lvl="0" indent="0">
              <a:buSzPts val="1800"/>
              <a:buNone/>
            </a:pPr>
            <a:r>
              <a:rPr lang="en-US" sz="2400" b="1" i="0" u="none" strike="noStrike" cap="none" dirty="0" smtClean="0">
                <a:solidFill>
                  <a:schemeClr val="dk2"/>
                </a:solidFill>
                <a:latin typeface="Times New Roman" panose="02020603050405020304" pitchFamily="18" charset="0"/>
                <a:ea typeface="Arial" panose="020B0604020202020204"/>
                <a:cs typeface="Times New Roman" panose="02020603050405020304" pitchFamily="18" charset="0"/>
                <a:sym typeface="Arial" panose="020B0604020202020204"/>
              </a:rPr>
              <a:t>2. </a:t>
            </a:r>
            <a:r>
              <a:rPr lang="en-US" sz="2400" b="1" dirty="0" err="1">
                <a:latin typeface="Times New Roman" panose="02020603050405020304" pitchFamily="18" charset="0"/>
                <a:cs typeface="Times New Roman" panose="02020603050405020304" pitchFamily="18" charset="0"/>
              </a:rPr>
              <a:t>Cài</a:t>
            </a:r>
            <a:r>
              <a:rPr lang="en-US" sz="2400" b="1" dirty="0">
                <a:latin typeface="Times New Roman" panose="02020603050405020304" pitchFamily="18" charset="0"/>
                <a:cs typeface="Times New Roman" panose="02020603050405020304" pitchFamily="18" charset="0"/>
              </a:rPr>
              <a:t> Hive </a:t>
            </a:r>
            <a:r>
              <a:rPr lang="en-US" sz="2400" b="1" dirty="0" err="1">
                <a:latin typeface="Times New Roman" panose="02020603050405020304" pitchFamily="18" charset="0"/>
                <a:cs typeface="Times New Roman" panose="02020603050405020304" pitchFamily="18" charset="0"/>
              </a:rPr>
              <a:t>trên</a:t>
            </a:r>
            <a:r>
              <a:rPr lang="en-US" sz="2400" b="1" dirty="0">
                <a:latin typeface="Times New Roman" panose="02020603050405020304" pitchFamily="18" charset="0"/>
                <a:cs typeface="Times New Roman" panose="02020603050405020304" pitchFamily="18" charset="0"/>
              </a:rPr>
              <a:t> AWS </a:t>
            </a:r>
            <a:r>
              <a:rPr lang="en-US" sz="2400" b="1" dirty="0" err="1">
                <a:latin typeface="Times New Roman" panose="02020603050405020304" pitchFamily="18" charset="0"/>
                <a:cs typeface="Times New Roman" panose="02020603050405020304" pitchFamily="18" charset="0"/>
              </a:rPr>
              <a:t>sử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dụng</a:t>
            </a:r>
            <a:r>
              <a:rPr lang="en-US" sz="2400" b="1" dirty="0">
                <a:latin typeface="Times New Roman" panose="02020603050405020304" pitchFamily="18" charset="0"/>
                <a:cs typeface="Times New Roman" panose="02020603050405020304" pitchFamily="18" charset="0"/>
              </a:rPr>
              <a:t> EMR</a:t>
            </a:r>
            <a:endParaRPr sz="2400" b="1" i="0" u="none" strike="noStrike" cap="none" dirty="0" smtClean="0">
              <a:solidFill>
                <a:schemeClr val="dk2"/>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0" marR="0" lvl="0" indent="0" algn="l" rtl="0">
              <a:lnSpc>
                <a:spcPct val="115000"/>
              </a:lnSpc>
              <a:spcBef>
                <a:spcPts val="1200"/>
              </a:spcBef>
              <a:spcAft>
                <a:spcPts val="0"/>
              </a:spcAft>
              <a:buClr>
                <a:schemeClr val="dk2"/>
              </a:buClr>
              <a:buSzPts val="1800"/>
              <a:buFont typeface="Arial" panose="020B0604020202020204"/>
              <a:buNone/>
            </a:pPr>
            <a:r>
              <a:rPr lang="en-GB" sz="2400" b="1" dirty="0" smtClean="0">
                <a:latin typeface="Times New Roman" panose="02020603050405020304" pitchFamily="18" charset="0"/>
                <a:ea typeface="Arial" panose="020B0604020202020204"/>
                <a:cs typeface="Times New Roman" panose="02020603050405020304" pitchFamily="18" charset="0"/>
                <a:sym typeface="Arial" panose="020B0604020202020204"/>
              </a:rPr>
              <a:t>3</a:t>
            </a:r>
            <a:r>
              <a:rPr lang="en-GB" sz="24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GB" sz="2400" b="1" dirty="0" err="1" smtClean="0">
                <a:latin typeface="Times New Roman" panose="02020603050405020304" pitchFamily="18" charset="0"/>
                <a:ea typeface="Arial" panose="020B0604020202020204"/>
                <a:cs typeface="Times New Roman" panose="02020603050405020304" pitchFamily="18" charset="0"/>
                <a:sym typeface="Arial" panose="020B0604020202020204"/>
              </a:rPr>
              <a:t>Kết</a:t>
            </a:r>
            <a:r>
              <a:rPr lang="en-GB" sz="2400" b="1" dirty="0" smtClean="0">
                <a:latin typeface="Times New Roman" panose="02020603050405020304" pitchFamily="18" charset="0"/>
                <a:ea typeface="Arial" panose="020B0604020202020204"/>
                <a:cs typeface="Times New Roman" panose="02020603050405020304" pitchFamily="18" charset="0"/>
                <a:sym typeface="Arial" panose="020B0604020202020204"/>
              </a:rPr>
              <a:t> </a:t>
            </a:r>
            <a:r>
              <a:rPr lang="vi-VN" sz="2400" b="1" dirty="0" smtClean="0">
                <a:latin typeface="Times New Roman" panose="02020603050405020304" pitchFamily="18" charset="0"/>
                <a:ea typeface="Arial" panose="020B0604020202020204"/>
                <a:cs typeface="Times New Roman" panose="02020603050405020304" pitchFamily="18" charset="0"/>
                <a:sym typeface="Arial" panose="020B0604020202020204"/>
              </a:rPr>
              <a:t>luận</a:t>
            </a:r>
            <a:endParaRPr sz="2400" b="1" dirty="0">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45" name="Google Shape;145;p3"/>
          <p:cNvSpPr txBox="1"/>
          <p:nvPr/>
        </p:nvSpPr>
        <p:spPr>
          <a:xfrm>
            <a:off x="5055075" y="1724325"/>
            <a:ext cx="3537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Times New Roman" panose="02020603050405020304" pitchFamily="18" charset="0"/>
              <a:cs typeface="Times New Roman" panose="02020603050405020304" pitchFamily="18" charset="0"/>
              <a:sym typeface="Arial" panose="020B0604020202020204"/>
            </a:endParaRPr>
          </a:p>
        </p:txBody>
      </p:sp>
      <p:pic>
        <p:nvPicPr>
          <p:cNvPr id="6" name="Picture 5" descr="IMG_256"/>
          <p:cNvPicPr/>
          <p:nvPr/>
        </p:nvPicPr>
        <p:blipFill>
          <a:blip r:embed="rId4"/>
          <a:srcRect l="22560" t="6778" r="17618" b="9548"/>
          <a:stretch>
            <a:fillRect/>
          </a:stretch>
        </p:blipFill>
        <p:spPr>
          <a:xfrm>
            <a:off x="4904922" y="1302613"/>
            <a:ext cx="3381385" cy="3435319"/>
          </a:xfrm>
          <a:prstGeom prst="rect">
            <a:avLst/>
          </a:prstGeom>
          <a:noFill/>
          <a:ln w="9525">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vi-VN" dirty="0">
                <a:latin typeface="Times New Roman" panose="02020603050405020304" pitchFamily="18" charset="0"/>
                <a:cs typeface="Times New Roman" panose="02020603050405020304" pitchFamily="18" charset="0"/>
              </a:rPr>
              <a:t>- Để chạy trên server ta cần mở các port tương ứng với từng application</a:t>
            </a:r>
          </a:p>
        </p:txBody>
      </p:sp>
      <p:pic>
        <p:nvPicPr>
          <p:cNvPr id="5" name="Picture 4"/>
          <p:cNvPicPr/>
          <p:nvPr/>
        </p:nvPicPr>
        <p:blipFill>
          <a:blip r:embed="rId3"/>
          <a:stretch>
            <a:fillRect/>
          </a:stretch>
        </p:blipFill>
        <p:spPr>
          <a:xfrm>
            <a:off x="746634" y="1711458"/>
            <a:ext cx="5935345" cy="2174240"/>
          </a:xfrm>
          <a:prstGeom prst="rect">
            <a:avLst/>
          </a:prstGeom>
          <a:noFill/>
          <a:ln>
            <a:noFill/>
          </a:ln>
        </p:spPr>
      </p:pic>
    </p:spTree>
    <p:extLst>
      <p:ext uri="{BB962C8B-B14F-4D97-AF65-F5344CB8AC3E}">
        <p14:creationId xmlns:p14="http://schemas.microsoft.com/office/powerpoint/2010/main" val="42175641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1"/>
            <a:ext cx="7505700" cy="80407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latin typeface="Times New Roman" panose="02020603050405020304" pitchFamily="18" charset="0"/>
                <a:cs typeface="Times New Roman" panose="02020603050405020304" pitchFamily="18" charset="0"/>
              </a:rPr>
              <a:t>Giờ</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mở</a:t>
            </a:r>
            <a:r>
              <a:rPr lang="en-US" dirty="0">
                <a:latin typeface="Times New Roman" panose="02020603050405020304" pitchFamily="18" charset="0"/>
                <a:cs typeface="Times New Roman" panose="02020603050405020304" pitchFamily="18" charset="0"/>
              </a:rPr>
              <a:t> HUE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Application user interfaces, </a:t>
            </a:r>
            <a:r>
              <a:rPr lang="en-US" dirty="0" err="1">
                <a:latin typeface="Times New Roman" panose="02020603050405020304" pitchFamily="18" charset="0"/>
                <a:cs typeface="Times New Roman" panose="02020603050405020304" pitchFamily="18" charset="0"/>
              </a:rPr>
              <a:t>nhờ</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đặt</a:t>
            </a:r>
            <a:r>
              <a:rPr lang="en-US" dirty="0">
                <a:latin typeface="Times New Roman" panose="02020603050405020304" pitchFamily="18" charset="0"/>
                <a:cs typeface="Times New Roman" panose="02020603050405020304" pitchFamily="18" charset="0"/>
              </a:rPr>
              <a:t> port 8888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inbound rules </a:t>
            </a:r>
            <a:r>
              <a:rPr lang="en-US" dirty="0" err="1">
                <a:latin typeface="Times New Roman" panose="02020603050405020304" pitchFamily="18" charset="0"/>
                <a:cs typeface="Times New Roman" panose="02020603050405020304" pitchFamily="18" charset="0"/>
              </a:rPr>
              <a:t>trước</a:t>
            </a:r>
            <a:endParaRPr lang="vi-VN"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739863" y="2223713"/>
            <a:ext cx="6738369" cy="1114910"/>
          </a:xfrm>
          <a:prstGeom prst="rect">
            <a:avLst/>
          </a:prstGeom>
          <a:noFill/>
          <a:ln>
            <a:noFill/>
          </a:ln>
        </p:spPr>
      </p:pic>
    </p:spTree>
    <p:extLst>
      <p:ext uri="{BB962C8B-B14F-4D97-AF65-F5344CB8AC3E}">
        <p14:creationId xmlns:p14="http://schemas.microsoft.com/office/powerpoint/2010/main" val="20896357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399" y="1131051"/>
            <a:ext cx="5913665" cy="63395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vi-VN" dirty="0">
                <a:latin typeface="Times New Roman" panose="02020603050405020304" pitchFamily="18" charset="0"/>
                <a:cs typeface="Times New Roman" panose="02020603050405020304" pitchFamily="18" charset="0"/>
              </a:rPr>
              <a:t>Sau khi vào được Hue thì nó sẽ ra giống như hình</a:t>
            </a:r>
          </a:p>
        </p:txBody>
      </p:sp>
      <p:pic>
        <p:nvPicPr>
          <p:cNvPr id="5" name="Picture 4"/>
          <p:cNvPicPr/>
          <p:nvPr/>
        </p:nvPicPr>
        <p:blipFill>
          <a:blip r:embed="rId3"/>
          <a:stretch>
            <a:fillRect/>
          </a:stretch>
        </p:blipFill>
        <p:spPr>
          <a:xfrm>
            <a:off x="1750076" y="1610876"/>
            <a:ext cx="5022348" cy="2989477"/>
          </a:xfrm>
          <a:prstGeom prst="rect">
            <a:avLst/>
          </a:prstGeom>
          <a:noFill/>
          <a:ln>
            <a:noFill/>
          </a:ln>
        </p:spPr>
      </p:pic>
    </p:spTree>
    <p:extLst>
      <p:ext uri="{BB962C8B-B14F-4D97-AF65-F5344CB8AC3E}">
        <p14:creationId xmlns:p14="http://schemas.microsoft.com/office/powerpoint/2010/main" val="15837968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399" y="1131051"/>
            <a:ext cx="5913665" cy="63395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vi-VN" dirty="0">
                <a:latin typeface="Times New Roman" panose="02020603050405020304" pitchFamily="18" charset="0"/>
                <a:cs typeface="Times New Roman" panose="02020603050405020304" pitchFamily="18" charset="0"/>
              </a:rPr>
              <a:t>Sau khi vào được Hue thì nó sẽ ra giống như hình</a:t>
            </a:r>
          </a:p>
        </p:txBody>
      </p:sp>
      <p:pic>
        <p:nvPicPr>
          <p:cNvPr id="6" name="Picture 5"/>
          <p:cNvPicPr/>
          <p:nvPr/>
        </p:nvPicPr>
        <p:blipFill>
          <a:blip r:embed="rId3"/>
          <a:stretch>
            <a:fillRect/>
          </a:stretch>
        </p:blipFill>
        <p:spPr>
          <a:xfrm>
            <a:off x="1529951" y="1560018"/>
            <a:ext cx="5942330" cy="3044190"/>
          </a:xfrm>
          <a:prstGeom prst="rect">
            <a:avLst/>
          </a:prstGeom>
          <a:noFill/>
          <a:ln>
            <a:noFill/>
          </a:ln>
        </p:spPr>
      </p:pic>
    </p:spTree>
    <p:extLst>
      <p:ext uri="{BB962C8B-B14F-4D97-AF65-F5344CB8AC3E}">
        <p14:creationId xmlns:p14="http://schemas.microsoft.com/office/powerpoint/2010/main" val="27366718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database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detai6_hive</a:t>
            </a:r>
            <a:endParaRPr lang="vi-VN"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1294212" y="1830756"/>
            <a:ext cx="5934075" cy="2403475"/>
          </a:xfrm>
          <a:prstGeom prst="rect">
            <a:avLst/>
          </a:prstGeom>
          <a:noFill/>
          <a:ln>
            <a:noFill/>
          </a:ln>
        </p:spPr>
      </p:pic>
    </p:spTree>
    <p:extLst>
      <p:ext uri="{BB962C8B-B14F-4D97-AF65-F5344CB8AC3E}">
        <p14:creationId xmlns:p14="http://schemas.microsoft.com/office/powerpoint/2010/main" val="15990930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database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detai6_hive</a:t>
            </a:r>
            <a:endParaRPr lang="vi-VN"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3"/>
          <a:stretch>
            <a:fillRect/>
          </a:stretch>
        </p:blipFill>
        <p:spPr>
          <a:xfrm>
            <a:off x="1552487" y="1691301"/>
            <a:ext cx="5939790" cy="2498090"/>
          </a:xfrm>
          <a:prstGeom prst="rect">
            <a:avLst/>
          </a:prstGeom>
          <a:noFill/>
          <a:ln>
            <a:noFill/>
          </a:ln>
        </p:spPr>
      </p:pic>
    </p:spTree>
    <p:extLst>
      <p:ext uri="{BB962C8B-B14F-4D97-AF65-F5344CB8AC3E}">
        <p14:creationId xmlns:p14="http://schemas.microsoft.com/office/powerpoint/2010/main" val="40076544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latin typeface="Times New Roman" panose="02020603050405020304" pitchFamily="18" charset="0"/>
                <a:cs typeface="Times New Roman" panose="02020603050405020304" pitchFamily="18" charset="0"/>
              </a:rPr>
              <a:t>Kiểm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dưới</a:t>
            </a:r>
            <a:r>
              <a:rPr lang="en-US" dirty="0">
                <a:latin typeface="Times New Roman" panose="02020603050405020304" pitchFamily="18" charset="0"/>
                <a:cs typeface="Times New Roman" panose="02020603050405020304" pitchFamily="18" charset="0"/>
              </a:rPr>
              <a:t> command line</a:t>
            </a:r>
            <a:endParaRPr lang="vi-VN"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1446796" y="1503450"/>
            <a:ext cx="5655753" cy="3096903"/>
          </a:xfrm>
          <a:prstGeom prst="rect">
            <a:avLst/>
          </a:prstGeom>
          <a:noFill/>
          <a:ln>
            <a:noFill/>
          </a:ln>
        </p:spPr>
      </p:pic>
    </p:spTree>
    <p:extLst>
      <p:ext uri="{BB962C8B-B14F-4D97-AF65-F5344CB8AC3E}">
        <p14:creationId xmlns:p14="http://schemas.microsoft.com/office/powerpoint/2010/main" val="11328341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1 table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import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table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file txt</a:t>
            </a:r>
            <a:endParaRPr lang="vi-VN"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1272947" y="1471021"/>
            <a:ext cx="5934075" cy="3165475"/>
          </a:xfrm>
          <a:prstGeom prst="rect">
            <a:avLst/>
          </a:prstGeom>
          <a:noFill/>
          <a:ln>
            <a:noFill/>
          </a:ln>
        </p:spPr>
      </p:pic>
    </p:spTree>
    <p:extLst>
      <p:ext uri="{BB962C8B-B14F-4D97-AF65-F5344CB8AC3E}">
        <p14:creationId xmlns:p14="http://schemas.microsoft.com/office/powerpoint/2010/main" val="28887186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399" y="1131052"/>
            <a:ext cx="5878223" cy="130026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file txt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nhìn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quát</a:t>
            </a:r>
            <a:r>
              <a:rPr lang="en-US" dirty="0">
                <a:latin typeface="Times New Roman" panose="02020603050405020304" pitchFamily="18" charset="0"/>
                <a:cs typeface="Times New Roman" panose="02020603050405020304" pitchFamily="18" charset="0"/>
              </a:rPr>
              <a:t> file,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đên</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do file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ta upload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data </a:t>
            </a:r>
            <a:r>
              <a:rPr lang="en-US" dirty="0" err="1">
                <a:latin typeface="Times New Roman" panose="02020603050405020304" pitchFamily="18" charset="0"/>
                <a:cs typeface="Times New Roman" panose="02020603050405020304" pitchFamily="18" charset="0"/>
              </a:rPr>
              <a:t>nhưng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field_1, field_2, …   </a:t>
            </a:r>
            <a:endParaRPr lang="vi-VN"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1431666" y="2256554"/>
            <a:ext cx="5940425" cy="1991360"/>
          </a:xfrm>
          <a:prstGeom prst="rect">
            <a:avLst/>
          </a:prstGeom>
          <a:noFill/>
          <a:ln>
            <a:noFill/>
          </a:ln>
        </p:spPr>
      </p:pic>
    </p:spTree>
    <p:extLst>
      <p:ext uri="{BB962C8B-B14F-4D97-AF65-F5344CB8AC3E}">
        <p14:creationId xmlns:p14="http://schemas.microsoft.com/office/powerpoint/2010/main" val="38402370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399" y="1131052"/>
            <a:ext cx="5878223" cy="130026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file txt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nhìn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quát</a:t>
            </a:r>
            <a:r>
              <a:rPr lang="en-US" dirty="0">
                <a:latin typeface="Times New Roman" panose="02020603050405020304" pitchFamily="18" charset="0"/>
                <a:cs typeface="Times New Roman" panose="02020603050405020304" pitchFamily="18" charset="0"/>
              </a:rPr>
              <a:t> file,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đên</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do file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ta upload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data </a:t>
            </a:r>
            <a:r>
              <a:rPr lang="en-US" dirty="0" err="1">
                <a:latin typeface="Times New Roman" panose="02020603050405020304" pitchFamily="18" charset="0"/>
                <a:cs typeface="Times New Roman" panose="02020603050405020304" pitchFamily="18" charset="0"/>
              </a:rPr>
              <a:t>nhưng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field_1, field_2, …   </a:t>
            </a:r>
            <a:endParaRPr lang="vi-VN"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3"/>
          <a:srcRect t="33627" b="12287"/>
          <a:stretch>
            <a:fillRect/>
          </a:stretch>
        </p:blipFill>
        <p:spPr>
          <a:xfrm>
            <a:off x="1296435" y="2431312"/>
            <a:ext cx="5929630" cy="1911985"/>
          </a:xfrm>
          <a:prstGeom prst="rect">
            <a:avLst/>
          </a:prstGeom>
          <a:noFill/>
          <a:ln>
            <a:noFill/>
          </a:ln>
        </p:spPr>
      </p:pic>
    </p:spTree>
    <p:extLst>
      <p:ext uri="{BB962C8B-B14F-4D97-AF65-F5344CB8AC3E}">
        <p14:creationId xmlns:p14="http://schemas.microsoft.com/office/powerpoint/2010/main" val="12074480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1. </a:t>
            </a:r>
            <a:r>
              <a:rPr lang="en-GB" b="1" dirty="0" err="1" smtClean="0">
                <a:latin typeface="Times New Roman" panose="02020603050405020304" pitchFamily="18" charset="0"/>
                <a:ea typeface="Consolas" panose="020B0609020204030204"/>
                <a:cs typeface="Times New Roman" panose="02020603050405020304" pitchFamily="18" charset="0"/>
                <a:sym typeface="Consolas" panose="020B0609020204030204"/>
              </a:rPr>
              <a:t>Tổng</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quan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về</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Apache Hive</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152" name="Google Shape;152;p4"/>
          <p:cNvSpPr txBox="1">
            <a:spLocks noGrp="1"/>
          </p:cNvSpPr>
          <p:nvPr>
            <p:ph type="body" idx="1"/>
          </p:nvPr>
        </p:nvSpPr>
        <p:spPr>
          <a:xfrm>
            <a:off x="604849" y="1446600"/>
            <a:ext cx="2684156" cy="3011986"/>
          </a:xfrm>
          <a:prstGeom prst="rect">
            <a:avLst/>
          </a:prstGeom>
          <a:noFill/>
          <a:ln>
            <a:noFill/>
          </a:ln>
        </p:spPr>
        <p:txBody>
          <a:bodyPr spcFirstLastPara="1" wrap="square" lIns="91425" tIns="91425" rIns="91425" bIns="91425" anchor="t" anchorCtr="0">
            <a:normAutofit/>
          </a:bodyPr>
          <a:lstStyle/>
          <a:p>
            <a:pPr marL="76200" lvl="0" indent="0" algn="just">
              <a:buClr>
                <a:srgbClr val="494949"/>
              </a:buClr>
              <a:buSzPts val="2400"/>
              <a:buNone/>
            </a:pPr>
            <a:r>
              <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Hive là một công cụ cơ sở hạ tầng kho dữ liệu để xử lý dữ liệu có cấu trúc trong Hadoop. Nó nằm trên đỉnh Hadoop để tóm tắt Dữ liệu lớn và giúp truy vấn và phân tích dễ dàng.</a:t>
            </a:r>
            <a:endParaRPr sz="1050" dirty="0">
              <a:solidFill>
                <a:srgbClr val="494949"/>
              </a:solidFill>
              <a:latin typeface="Times New Roman" panose="02020603050405020304" pitchFamily="18" charset="0"/>
              <a:cs typeface="Times New Roman" panose="02020603050405020304" pitchFamily="18" charset="0"/>
            </a:endParaRPr>
          </a:p>
        </p:txBody>
      </p:sp>
      <p:pic>
        <p:nvPicPr>
          <p:cNvPr id="4" name="Picture 3" descr="Big Data &amp; Deep Learning: [HADOOP] - Doug Cutting nói về sự ra đời ..."/>
          <p:cNvPicPr/>
          <p:nvPr/>
        </p:nvPicPr>
        <p:blipFill>
          <a:blip r:embed="rId3" cstate="print">
            <a:extLst>
              <a:ext uri="{28A0092B-C50C-407E-A947-70E740481C1C}">
                <a14:useLocalDpi xmlns:a14="http://schemas.microsoft.com/office/drawing/2010/main" val="0"/>
              </a:ext>
            </a:extLst>
          </a:blip>
          <a:srcRect/>
          <a:stretch>
            <a:fillRect/>
          </a:stretch>
        </p:blipFill>
        <p:spPr>
          <a:xfrm>
            <a:off x="3753250" y="1524886"/>
            <a:ext cx="4260850" cy="2933700"/>
          </a:xfrm>
          <a:prstGeom prst="rect">
            <a:avLst/>
          </a:prstGeom>
          <a:noFill/>
          <a:ln>
            <a:noFill/>
          </a:ln>
        </p:spPr>
      </p:pic>
      <p:sp>
        <p:nvSpPr>
          <p:cNvPr id="7" name="Google Shape;152;p4"/>
          <p:cNvSpPr txBox="1">
            <a:spLocks/>
          </p:cNvSpPr>
          <p:nvPr/>
        </p:nvSpPr>
        <p:spPr>
          <a:xfrm>
            <a:off x="374046" y="915725"/>
            <a:ext cx="3886065" cy="435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76200" indent="0" algn="just">
              <a:buClr>
                <a:srgbClr val="494949"/>
              </a:buClr>
              <a:buSzPts val="2400"/>
              <a:buFont typeface="Calibri" panose="020F0502020204030204"/>
              <a:buNone/>
            </a:pPr>
            <a:r>
              <a:rPr lang="vi-VN" sz="1600" b="1" dirty="0" smtClean="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Giới thiệu chung về Apache Hive</a:t>
            </a:r>
            <a:endPar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399" y="1131052"/>
            <a:ext cx="5878223" cy="130026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file txt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nhìn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quát</a:t>
            </a:r>
            <a:r>
              <a:rPr lang="en-US" dirty="0">
                <a:latin typeface="Times New Roman" panose="02020603050405020304" pitchFamily="18" charset="0"/>
                <a:cs typeface="Times New Roman" panose="02020603050405020304" pitchFamily="18" charset="0"/>
              </a:rPr>
              <a:t> file,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đên</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do file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ta upload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data </a:t>
            </a:r>
            <a:r>
              <a:rPr lang="en-US" dirty="0" err="1">
                <a:latin typeface="Times New Roman" panose="02020603050405020304" pitchFamily="18" charset="0"/>
                <a:cs typeface="Times New Roman" panose="02020603050405020304" pitchFamily="18" charset="0"/>
              </a:rPr>
              <a:t>nhưng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field_1, field_2, …   </a:t>
            </a:r>
            <a:endParaRPr lang="vi-VN"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3"/>
          <a:stretch>
            <a:fillRect/>
          </a:stretch>
        </p:blipFill>
        <p:spPr>
          <a:xfrm>
            <a:off x="2070573" y="1954582"/>
            <a:ext cx="4826413" cy="2631595"/>
          </a:xfrm>
          <a:prstGeom prst="rect">
            <a:avLst/>
          </a:prstGeom>
          <a:noFill/>
          <a:ln>
            <a:noFill/>
          </a:ln>
        </p:spPr>
      </p:pic>
    </p:spTree>
    <p:extLst>
      <p:ext uri="{BB962C8B-B14F-4D97-AF65-F5344CB8AC3E}">
        <p14:creationId xmlns:p14="http://schemas.microsoft.com/office/powerpoint/2010/main" val="2405560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4510168" cy="46383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truy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vừa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endParaRPr lang="vi-VN"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3"/>
          <a:stretch>
            <a:fillRect/>
          </a:stretch>
        </p:blipFill>
        <p:spPr>
          <a:xfrm>
            <a:off x="1345562" y="1502735"/>
            <a:ext cx="5831375" cy="3092332"/>
          </a:xfrm>
          <a:prstGeom prst="rect">
            <a:avLst/>
          </a:prstGeom>
          <a:noFill/>
          <a:ln>
            <a:noFill/>
          </a:ln>
        </p:spPr>
      </p:pic>
    </p:spTree>
    <p:extLst>
      <p:ext uri="{BB962C8B-B14F-4D97-AF65-F5344CB8AC3E}">
        <p14:creationId xmlns:p14="http://schemas.microsoft.com/office/powerpoint/2010/main" val="30713350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253960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a:latin typeface="Times New Roman" panose="02020603050405020304" pitchFamily="18" charset="0"/>
                <a:cs typeface="Times New Roman" panose="02020603050405020304" pitchFamily="18" charset="0"/>
              </a:rPr>
              <a:t>Kiểm tra dưới command line</a:t>
            </a:r>
            <a:endParaRPr lang="vi-VN"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rcRect b="65649"/>
          <a:stretch>
            <a:fillRect/>
          </a:stretch>
        </p:blipFill>
        <p:spPr>
          <a:xfrm>
            <a:off x="1007912" y="1807675"/>
            <a:ext cx="6506675" cy="2232695"/>
          </a:xfrm>
          <a:prstGeom prst="rect">
            <a:avLst/>
          </a:prstGeom>
          <a:noFill/>
          <a:ln>
            <a:noFill/>
          </a:ln>
        </p:spPr>
      </p:pic>
    </p:spTree>
    <p:extLst>
      <p:ext uri="{BB962C8B-B14F-4D97-AF65-F5344CB8AC3E}">
        <p14:creationId xmlns:p14="http://schemas.microsoft.com/office/powerpoint/2010/main" val="8170182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6239730" cy="122937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smtClean="0">
                <a:latin typeface="Times New Roman" panose="02020603050405020304" pitchFamily="18" charset="0"/>
                <a:cs typeface="Times New Roman" panose="02020603050405020304" pitchFamily="18" charset="0"/>
              </a:rPr>
              <a:t>Tương</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order_items</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bảng</a:t>
            </a:r>
            <a:r>
              <a:rPr lang="en-US" dirty="0">
                <a:latin typeface="Times New Roman" panose="02020603050405020304" pitchFamily="18" charset="0"/>
                <a:cs typeface="Times New Roman" panose="02020603050405020304" pitchFamily="18" charset="0"/>
              </a:rPr>
              <a:t> categories, customers, brands, orders, products, staffs, stocks, stores</a:t>
            </a:r>
            <a:endParaRPr lang="vi-VN" dirty="0">
              <a:latin typeface="Times New Roman" panose="02020603050405020304" pitchFamily="18" charset="0"/>
              <a:cs typeface="Times New Roman" panose="02020603050405020304" pitchFamily="18" charset="0"/>
            </a:endParaRPr>
          </a:p>
        </p:txBody>
      </p:sp>
      <p:pic>
        <p:nvPicPr>
          <p:cNvPr id="5" name="Picture 4"/>
          <p:cNvPicPr/>
          <p:nvPr/>
        </p:nvPicPr>
        <p:blipFill rotWithShape="1">
          <a:blip r:embed="rId3"/>
          <a:srcRect l="4188" t="4255" r="6534" b="15399"/>
          <a:stretch/>
        </p:blipFill>
        <p:spPr>
          <a:xfrm>
            <a:off x="737642" y="1745740"/>
            <a:ext cx="3777652" cy="2870791"/>
          </a:xfrm>
          <a:prstGeom prst="rect">
            <a:avLst/>
          </a:prstGeom>
          <a:noFill/>
          <a:ln>
            <a:noFill/>
          </a:ln>
        </p:spPr>
      </p:pic>
    </p:spTree>
    <p:extLst>
      <p:ext uri="{BB962C8B-B14F-4D97-AF65-F5344CB8AC3E}">
        <p14:creationId xmlns:p14="http://schemas.microsoft.com/office/powerpoint/2010/main" val="22783570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bảng</a:t>
            </a:r>
            <a:endParaRPr lang="vi-VN"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676385" y="1696033"/>
            <a:ext cx="5934075" cy="2658745"/>
          </a:xfrm>
          <a:prstGeom prst="rect">
            <a:avLst/>
          </a:prstGeom>
          <a:noFill/>
          <a:ln>
            <a:noFill/>
          </a:ln>
        </p:spPr>
      </p:pic>
    </p:spTree>
    <p:extLst>
      <p:ext uri="{BB962C8B-B14F-4D97-AF65-F5344CB8AC3E}">
        <p14:creationId xmlns:p14="http://schemas.microsoft.com/office/powerpoint/2010/main" val="34298745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latin typeface="Times New Roman" panose="02020603050405020304" pitchFamily="18" charset="0"/>
                <a:cs typeface="Times New Roman" panose="02020603050405020304" pitchFamily="18" charset="0"/>
              </a:rPr>
              <a:t>Kiểm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dưới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commandl</a:t>
            </a:r>
            <a:r>
              <a:rPr lang="en-US" dirty="0">
                <a:latin typeface="Times New Roman" panose="02020603050405020304" pitchFamily="18" charset="0"/>
                <a:cs typeface="Times New Roman" panose="02020603050405020304" pitchFamily="18" charset="0"/>
              </a:rPr>
              <a:t> line</a:t>
            </a:r>
            <a:endParaRPr lang="vi-VN"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801754" y="1641210"/>
            <a:ext cx="5938520" cy="2782570"/>
          </a:xfrm>
          <a:prstGeom prst="rect">
            <a:avLst/>
          </a:prstGeom>
          <a:noFill/>
          <a:ln>
            <a:noFill/>
          </a:ln>
        </p:spPr>
      </p:pic>
    </p:spTree>
    <p:extLst>
      <p:ext uri="{BB962C8B-B14F-4D97-AF65-F5344CB8AC3E}">
        <p14:creationId xmlns:p14="http://schemas.microsoft.com/office/powerpoint/2010/main" val="18186686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7841702" cy="1059256"/>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vi-VN" b="1" dirty="0">
                <a:latin typeface="Times New Roman" panose="02020603050405020304" pitchFamily="18" charset="0"/>
                <a:cs typeface="Times New Roman" panose="02020603050405020304" pitchFamily="18" charset="0"/>
              </a:rPr>
              <a:t>Sau khi tạo xong các bảng ta thực hiện truy các truy vấn đơn giản</a:t>
            </a:r>
          </a:p>
          <a:p>
            <a:pPr marL="146050" indent="0">
              <a:buNone/>
            </a:pPr>
            <a:r>
              <a:rPr lang="vi-VN" b="1" dirty="0">
                <a:latin typeface="Times New Roman" panose="02020603050405020304" pitchFamily="18" charset="0"/>
                <a:cs typeface="Times New Roman" panose="02020603050405020304" pitchFamily="18" charset="0"/>
              </a:rPr>
              <a:t>+ Những khác hàng đã đặt hàng</a:t>
            </a:r>
          </a:p>
          <a:p>
            <a:pPr marL="146050" indent="0">
              <a:buNone/>
            </a:pPr>
            <a:r>
              <a:rPr lang="vi-VN" dirty="0">
                <a:latin typeface="Times New Roman" panose="02020603050405020304" pitchFamily="18" charset="0"/>
                <a:cs typeface="Times New Roman" panose="02020603050405020304" pitchFamily="18" charset="0"/>
              </a:rPr>
              <a:t>Truy vấn HQL: </a:t>
            </a:r>
          </a:p>
          <a:p>
            <a:pPr marL="146050" indent="0">
              <a:buNone/>
            </a:pPr>
            <a:r>
              <a:rPr lang="vi-VN" dirty="0">
                <a:latin typeface="Times New Roman" panose="02020603050405020304" pitchFamily="18" charset="0"/>
                <a:cs typeface="Times New Roman" panose="02020603050405020304" pitchFamily="18" charset="0"/>
              </a:rPr>
              <a:t>SELECT customers.customer_id, customers.first_name, customers. last_name, orders.order_date from customers, orders </a:t>
            </a:r>
          </a:p>
          <a:p>
            <a:pPr marL="146050" indent="0">
              <a:buNone/>
            </a:pPr>
            <a:r>
              <a:rPr lang="vi-VN" dirty="0">
                <a:latin typeface="Times New Roman" panose="02020603050405020304" pitchFamily="18" charset="0"/>
                <a:cs typeface="Times New Roman" panose="02020603050405020304" pitchFamily="18" charset="0"/>
              </a:rPr>
              <a:t>WHERE customers.customer_id = orders.customer_id</a:t>
            </a:r>
          </a:p>
        </p:txBody>
      </p:sp>
      <p:pic>
        <p:nvPicPr>
          <p:cNvPr id="5" name="Picture 4"/>
          <p:cNvPicPr/>
          <p:nvPr/>
        </p:nvPicPr>
        <p:blipFill>
          <a:blip r:embed="rId3"/>
          <a:stretch>
            <a:fillRect/>
          </a:stretch>
        </p:blipFill>
        <p:spPr>
          <a:xfrm>
            <a:off x="1293895" y="2085652"/>
            <a:ext cx="5934710" cy="2689860"/>
          </a:xfrm>
          <a:prstGeom prst="rect">
            <a:avLst/>
          </a:prstGeom>
          <a:noFill/>
          <a:ln>
            <a:noFill/>
          </a:ln>
        </p:spPr>
      </p:pic>
    </p:spTree>
    <p:extLst>
      <p:ext uri="{BB962C8B-B14F-4D97-AF65-F5344CB8AC3E}">
        <p14:creationId xmlns:p14="http://schemas.microsoft.com/office/powerpoint/2010/main" val="13674822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817145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smtClean="0">
                <a:latin typeface="Times New Roman" panose="02020603050405020304" pitchFamily="18" charset="0"/>
                <a:cs typeface="Times New Roman" panose="02020603050405020304" pitchFamily="18" charset="0"/>
              </a:rPr>
              <a:t>Sau</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sang Completed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sang tab Summary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chuỗi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nối</a:t>
            </a:r>
            <a:endParaRPr lang="vi-VN"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625497" y="1566672"/>
            <a:ext cx="5936615" cy="2974340"/>
          </a:xfrm>
          <a:prstGeom prst="rect">
            <a:avLst/>
          </a:prstGeom>
          <a:noFill/>
          <a:ln>
            <a:noFill/>
          </a:ln>
        </p:spPr>
      </p:pic>
      <p:sp>
        <p:nvSpPr>
          <p:cNvPr id="2" name="Rectangle 1"/>
          <p:cNvSpPr/>
          <p:nvPr/>
        </p:nvSpPr>
        <p:spPr>
          <a:xfrm>
            <a:off x="6679209" y="1641415"/>
            <a:ext cx="2000641" cy="2354491"/>
          </a:xfrm>
          <a:prstGeom prst="rect">
            <a:avLst/>
          </a:prstGeom>
        </p:spPr>
        <p:txBody>
          <a:bodyPr wrap="square">
            <a:spAutoFit/>
          </a:bodyPr>
          <a:lstStyle/>
          <a:p>
            <a:pPr indent="270510" algn="just">
              <a:lnSpc>
                <a:spcPct val="150000"/>
              </a:lnSpc>
              <a:spcAft>
                <a:spcPts val="8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Cột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mã</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khách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hàng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thứ</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hai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khách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hàng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thứ</a:t>
            </a:r>
            <a:r>
              <a:rPr lang="en-US" dirty="0">
                <a:latin typeface="Times New Roman" panose="02020603050405020304" pitchFamily="18" charset="0"/>
                <a:ea typeface="Calibri" panose="020F0502020204030204" pitchFamily="34" charset="0"/>
                <a:cs typeface="Times New Roman" panose="02020603050405020304" pitchFamily="18" charset="0"/>
              </a:rPr>
              <a:t> 3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cuối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cùng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khách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hàng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thứ</a:t>
            </a:r>
            <a:r>
              <a:rPr lang="en-US" dirty="0">
                <a:latin typeface="Times New Roman" panose="02020603050405020304" pitchFamily="18" charset="0"/>
                <a:ea typeface="Calibri" panose="020F0502020204030204" pitchFamily="34" charset="0"/>
                <a:cs typeface="Times New Roman" panose="02020603050405020304" pitchFamily="18" charset="0"/>
              </a:rPr>
              <a:t> 4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ngày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đặt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hàng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khách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hàng</a:t>
            </a:r>
            <a:endParaRPr lang="vi-V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590635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445742" y="1194846"/>
            <a:ext cx="2677381" cy="335588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vi-VN" dirty="0">
                <a:latin typeface="Times New Roman" panose="02020603050405020304" pitchFamily="18" charset="0"/>
                <a:cs typeface="Times New Roman" panose="02020603050405020304" pitchFamily="18" charset="0"/>
              </a:rPr>
              <a:t>+ Tổng số lượng đơn hàng của mỗi nhân viên đã bán</a:t>
            </a:r>
          </a:p>
          <a:p>
            <a:pPr marL="146050" indent="0">
              <a:buNone/>
            </a:pPr>
            <a:r>
              <a:rPr lang="vi-VN" dirty="0">
                <a:latin typeface="Times New Roman" panose="02020603050405020304" pitchFamily="18" charset="0"/>
                <a:cs typeface="Times New Roman" panose="02020603050405020304" pitchFamily="18" charset="0"/>
              </a:rPr>
              <a:t>	Truy vấn HQL:</a:t>
            </a:r>
          </a:p>
          <a:p>
            <a:pPr marL="146050" indent="0">
              <a:buNone/>
            </a:pPr>
            <a:r>
              <a:rPr lang="vi-VN" dirty="0">
                <a:latin typeface="Times New Roman" panose="02020603050405020304" pitchFamily="18" charset="0"/>
                <a:cs typeface="Times New Roman" panose="02020603050405020304" pitchFamily="18" charset="0"/>
              </a:rPr>
              <a:t>SELECT staffs.staff_id, staffs.first_name, staffs.last_name, count(orders.order_id) as Soluong </a:t>
            </a:r>
          </a:p>
          <a:p>
            <a:pPr marL="146050" indent="0">
              <a:buNone/>
            </a:pPr>
            <a:r>
              <a:rPr lang="vi-VN" dirty="0">
                <a:latin typeface="Times New Roman" panose="02020603050405020304" pitchFamily="18" charset="0"/>
                <a:cs typeface="Times New Roman" panose="02020603050405020304" pitchFamily="18" charset="0"/>
              </a:rPr>
              <a:t>FROM staffs, orders where staffs.staff_id = orders.staff_id </a:t>
            </a:r>
          </a:p>
          <a:p>
            <a:pPr marL="146050" indent="0">
              <a:buNone/>
            </a:pPr>
            <a:r>
              <a:rPr lang="vi-VN" dirty="0">
                <a:latin typeface="Times New Roman" panose="02020603050405020304" pitchFamily="18" charset="0"/>
                <a:cs typeface="Times New Roman" panose="02020603050405020304" pitchFamily="18" charset="0"/>
              </a:rPr>
              <a:t>GROUP BY staffs.staff_id, staffs.first_name, staffs.last_name </a:t>
            </a:r>
          </a:p>
          <a:p>
            <a:pPr marL="146050" indent="0">
              <a:buNone/>
            </a:pPr>
            <a:r>
              <a:rPr lang="vi-VN" dirty="0">
                <a:latin typeface="Times New Roman" panose="02020603050405020304" pitchFamily="18" charset="0"/>
                <a:cs typeface="Times New Roman" panose="02020603050405020304" pitchFamily="18" charset="0"/>
              </a:rPr>
              <a:t>ORDER BY staffs.staff_id;</a:t>
            </a:r>
          </a:p>
        </p:txBody>
      </p:sp>
      <p:pic>
        <p:nvPicPr>
          <p:cNvPr id="5" name="Picture 4"/>
          <p:cNvPicPr/>
          <p:nvPr/>
        </p:nvPicPr>
        <p:blipFill rotWithShape="1">
          <a:blip r:embed="rId3"/>
          <a:srcRect r="25325"/>
          <a:stretch/>
        </p:blipFill>
        <p:spPr>
          <a:xfrm>
            <a:off x="3444948" y="915725"/>
            <a:ext cx="4890977" cy="3928355"/>
          </a:xfrm>
          <a:prstGeom prst="rect">
            <a:avLst/>
          </a:prstGeom>
          <a:noFill/>
          <a:ln>
            <a:noFill/>
          </a:ln>
        </p:spPr>
      </p:pic>
    </p:spTree>
    <p:extLst>
      <p:ext uri="{BB962C8B-B14F-4D97-AF65-F5344CB8AC3E}">
        <p14:creationId xmlns:p14="http://schemas.microsoft.com/office/powerpoint/2010/main" val="19689431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1"/>
            <a:ext cx="6998186" cy="208649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smtClean="0">
                <a:latin typeface="Times New Roman" panose="02020603050405020304" pitchFamily="18" charset="0"/>
                <a:cs typeface="Times New Roman" panose="02020603050405020304" pitchFamily="18" charset="0"/>
              </a:rPr>
              <a:t>Kết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quả</a:t>
            </a:r>
            <a:r>
              <a:rPr lang="en-US" dirty="0" smtClean="0">
                <a:latin typeface="Times New Roman" panose="02020603050405020304" pitchFamily="18" charset="0"/>
                <a:cs typeface="Times New Roman" panose="02020603050405020304" pitchFamily="18" charset="0"/>
              </a:rPr>
              <a:t>: </a:t>
            </a:r>
            <a:endParaRPr lang="vi-VN" dirty="0" smtClean="0">
              <a:latin typeface="Times New Roman" panose="02020603050405020304" pitchFamily="18" charset="0"/>
              <a:cs typeface="Times New Roman" panose="02020603050405020304" pitchFamily="18" charset="0"/>
            </a:endParaRPr>
          </a:p>
          <a:p>
            <a:pPr marL="146050" indent="0">
              <a:buNone/>
            </a:pPr>
            <a:r>
              <a:rPr lang="vi-VN" dirty="0" smtClean="0">
                <a:latin typeface="Times New Roman" panose="02020603050405020304" pitchFamily="18" charset="0"/>
                <a:cs typeface="Times New Roman" panose="02020603050405020304" pitchFamily="18" charset="0"/>
              </a:rPr>
              <a:t>Cột </a:t>
            </a:r>
            <a:r>
              <a:rPr lang="vi-VN" dirty="0">
                <a:latin typeface="Times New Roman" panose="02020603050405020304" pitchFamily="18" charset="0"/>
                <a:cs typeface="Times New Roman" panose="02020603050405020304" pitchFamily="18" charset="0"/>
              </a:rPr>
              <a:t>đầu tiên là mã nhân viên, cột thứ hai là tên đầu tiên của nhân viên, cột thứ 3 là tên cuối cùng của nhân viên, cột thứ 4 là số lượng đơn hàng mà nhân viên đã bán.</a:t>
            </a:r>
          </a:p>
          <a:p>
            <a:pPr marL="146050" indent="0">
              <a:buNone/>
            </a:pPr>
            <a:r>
              <a:rPr lang="vi-VN" dirty="0">
                <a:latin typeface="Times New Roman" panose="02020603050405020304" pitchFamily="18" charset="0"/>
                <a:cs typeface="Times New Roman" panose="02020603050405020304" pitchFamily="18" charset="0"/>
              </a:rPr>
              <a:t>Nhìn vào kết quả truy vấn, ta có thể biêt được nhân viên nào bán được nhiều hàng nhất, từ đó có thể khen thưởng để khích lệ nhân viên.</a:t>
            </a:r>
          </a:p>
          <a:p>
            <a:pPr marL="146050" indent="0">
              <a:buNone/>
            </a:pPr>
            <a:endParaRPr lang="vi-VN"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1150989" y="2672207"/>
            <a:ext cx="7518090" cy="1667850"/>
          </a:xfrm>
          <a:prstGeom prst="rect">
            <a:avLst/>
          </a:prstGeom>
          <a:noFill/>
          <a:ln>
            <a:noFill/>
          </a:ln>
        </p:spPr>
      </p:pic>
    </p:spTree>
    <p:extLst>
      <p:ext uri="{BB962C8B-B14F-4D97-AF65-F5344CB8AC3E}">
        <p14:creationId xmlns:p14="http://schemas.microsoft.com/office/powerpoint/2010/main" val="2101305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1. </a:t>
            </a:r>
            <a:r>
              <a:rPr lang="en-GB" b="1" dirty="0" err="1" smtClean="0">
                <a:latin typeface="Times New Roman" panose="02020603050405020304" pitchFamily="18" charset="0"/>
                <a:ea typeface="Consolas" panose="020B0609020204030204"/>
                <a:cs typeface="Times New Roman" panose="02020603050405020304" pitchFamily="18" charset="0"/>
                <a:sym typeface="Consolas" panose="020B0609020204030204"/>
              </a:rPr>
              <a:t>Tổng</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quan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về</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Apache Hive</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152" name="Google Shape;152;p4"/>
          <p:cNvSpPr txBox="1">
            <a:spLocks noGrp="1"/>
          </p:cNvSpPr>
          <p:nvPr>
            <p:ph type="body" idx="1"/>
          </p:nvPr>
        </p:nvSpPr>
        <p:spPr>
          <a:xfrm>
            <a:off x="604849" y="1446600"/>
            <a:ext cx="2684156" cy="3011986"/>
          </a:xfrm>
          <a:prstGeom prst="rect">
            <a:avLst/>
          </a:prstGeom>
          <a:noFill/>
          <a:ln>
            <a:noFill/>
          </a:ln>
        </p:spPr>
        <p:txBody>
          <a:bodyPr spcFirstLastPara="1" wrap="square" lIns="91425" tIns="91425" rIns="91425" bIns="91425" anchor="t" anchorCtr="0">
            <a:normAutofit/>
          </a:bodyPr>
          <a:lstStyle/>
          <a:p>
            <a:pPr marL="76200" lvl="0" indent="0" algn="just">
              <a:buClr>
                <a:srgbClr val="494949"/>
              </a:buClr>
              <a:buSzPts val="2400"/>
              <a:buNone/>
            </a:pPr>
            <a:r>
              <a:rPr lang="vi-VN" sz="1600" b="1" dirty="0" smtClean="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 Lưu </a:t>
            </a:r>
            <a:r>
              <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trữ lược đồ trong cơ sở dữ liệu và xử lý dữ liệu vào HDFS.</a:t>
            </a:r>
          </a:p>
          <a:p>
            <a:pPr marL="76200" lvl="0" indent="0" algn="just">
              <a:buClr>
                <a:srgbClr val="494949"/>
              </a:buClr>
              <a:buSzPts val="2400"/>
              <a:buNone/>
            </a:pPr>
            <a:r>
              <a:rPr lang="vi-VN" sz="1600" b="1" dirty="0" smtClean="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 Được </a:t>
            </a:r>
            <a:r>
              <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thiết kế cho OLAP.</a:t>
            </a:r>
          </a:p>
          <a:p>
            <a:pPr marL="76200" lvl="0" indent="0" algn="just">
              <a:buClr>
                <a:srgbClr val="494949"/>
              </a:buClr>
              <a:buSzPts val="2400"/>
              <a:buNone/>
            </a:pPr>
            <a:r>
              <a:rPr lang="vi-VN" sz="1600" b="1" dirty="0" smtClean="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 Cung </a:t>
            </a:r>
            <a:r>
              <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cấp ngôn ngữ kiểu SQL để truy vấn được gọi là HiveQL hoặc HQL.</a:t>
            </a:r>
          </a:p>
          <a:p>
            <a:pPr marL="76200" lvl="0" indent="0" algn="just">
              <a:buClr>
                <a:srgbClr val="494949"/>
              </a:buClr>
              <a:buSzPts val="2400"/>
              <a:buNone/>
            </a:pPr>
            <a:r>
              <a:rPr lang="vi-VN" sz="1600" b="1" dirty="0" smtClean="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 Quen </a:t>
            </a:r>
            <a:r>
              <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thuộc, nhanh chóng, có khả năng mở rộng.</a:t>
            </a:r>
          </a:p>
        </p:txBody>
      </p:sp>
      <p:pic>
        <p:nvPicPr>
          <p:cNvPr id="5" name="Picture 4" descr="Install and configure Apache HIVE with vanilla Hadoop • Blog"/>
          <p:cNvPicPr/>
          <p:nvPr/>
        </p:nvPicPr>
        <p:blipFill>
          <a:blip r:embed="rId3" cstate="print">
            <a:extLst>
              <a:ext uri="{28A0092B-C50C-407E-A947-70E740481C1C}">
                <a14:useLocalDpi xmlns:a14="http://schemas.microsoft.com/office/drawing/2010/main" val="0"/>
              </a:ext>
            </a:extLst>
          </a:blip>
          <a:srcRect/>
          <a:stretch>
            <a:fillRect/>
          </a:stretch>
        </p:blipFill>
        <p:spPr>
          <a:xfrm>
            <a:off x="4143140" y="1788320"/>
            <a:ext cx="3870960" cy="2328545"/>
          </a:xfrm>
          <a:prstGeom prst="rect">
            <a:avLst/>
          </a:prstGeom>
          <a:noFill/>
          <a:ln>
            <a:noFill/>
          </a:ln>
        </p:spPr>
      </p:pic>
      <p:sp>
        <p:nvSpPr>
          <p:cNvPr id="6" name="Google Shape;152;p4"/>
          <p:cNvSpPr txBox="1">
            <a:spLocks/>
          </p:cNvSpPr>
          <p:nvPr/>
        </p:nvSpPr>
        <p:spPr>
          <a:xfrm>
            <a:off x="859261" y="1025156"/>
            <a:ext cx="4506637" cy="43562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76200" indent="0" algn="just">
              <a:buClr>
                <a:srgbClr val="494949"/>
              </a:buClr>
              <a:buSzPts val="2400"/>
              <a:buFont typeface="Calibri" panose="020F0502020204030204"/>
              <a:buNone/>
            </a:pPr>
            <a:r>
              <a:rPr lang="vi-VN" sz="1600" b="1" dirty="0" smtClean="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Đặc trưng của Hive</a:t>
            </a:r>
            <a:endPar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Tree>
    <p:extLst>
      <p:ext uri="{BB962C8B-B14F-4D97-AF65-F5344CB8AC3E}">
        <p14:creationId xmlns:p14="http://schemas.microsoft.com/office/powerpoint/2010/main" val="23377595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7827526"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b="1" dirty="0" err="1">
                <a:latin typeface="Times New Roman" panose="02020603050405020304" pitchFamily="18" charset="0"/>
                <a:cs typeface="Times New Roman" panose="02020603050405020304" pitchFamily="18" charset="0"/>
              </a:rPr>
              <a:t>Tổng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số</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lượng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đơn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hàng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mỗi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nhân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viên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trong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tháng</a:t>
            </a:r>
            <a:r>
              <a:rPr lang="en-US" b="1" dirty="0">
                <a:latin typeface="Times New Roman" panose="02020603050405020304" pitchFamily="18" charset="0"/>
                <a:cs typeface="Times New Roman" panose="02020603050405020304" pitchFamily="18" charset="0"/>
              </a:rPr>
              <a:t> 1 </a:t>
            </a:r>
            <a:r>
              <a:rPr lang="en-US" b="1" dirty="0" err="1">
                <a:latin typeface="Times New Roman" panose="02020603050405020304" pitchFamily="18" charset="0"/>
                <a:cs typeface="Times New Roman" panose="02020603050405020304" pitchFamily="18" charset="0"/>
              </a:rPr>
              <a:t>năm</a:t>
            </a:r>
            <a:r>
              <a:rPr lang="en-US" b="1" dirty="0">
                <a:latin typeface="Times New Roman" panose="02020603050405020304" pitchFamily="18" charset="0"/>
                <a:cs typeface="Times New Roman" panose="02020603050405020304" pitchFamily="18" charset="0"/>
              </a:rPr>
              <a:t> 2016 </a:t>
            </a:r>
            <a:r>
              <a:rPr lang="en-US" b="1" dirty="0" err="1">
                <a:latin typeface="Times New Roman" panose="02020603050405020304" pitchFamily="18" charset="0"/>
                <a:cs typeface="Times New Roman" panose="02020603050405020304" pitchFamily="18" charset="0"/>
              </a:rPr>
              <a:t>theo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thứ</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tự</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số</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lượng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giảm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dần</a:t>
            </a:r>
            <a:endParaRPr lang="vi-VN" dirty="0">
              <a:latin typeface="Times New Roman" panose="02020603050405020304" pitchFamily="18" charset="0"/>
              <a:cs typeface="Times New Roman" panose="02020603050405020304" pitchFamily="18" charset="0"/>
            </a:endParaRPr>
          </a:p>
        </p:txBody>
      </p:sp>
      <p:sp>
        <p:nvSpPr>
          <p:cNvPr id="2" name="Rectangle 1"/>
          <p:cNvSpPr/>
          <p:nvPr/>
        </p:nvSpPr>
        <p:spPr>
          <a:xfrm>
            <a:off x="457199" y="1468667"/>
            <a:ext cx="3887973" cy="3411190"/>
          </a:xfrm>
          <a:prstGeom prst="rect">
            <a:avLst/>
          </a:prstGeom>
        </p:spPr>
        <p:txBody>
          <a:bodyPr wrap="square">
            <a:spAutoFit/>
          </a:bodyPr>
          <a:lstStyle/>
          <a:p>
            <a:pPr indent="270510" algn="just">
              <a:lnSpc>
                <a:spcPct val="150000"/>
              </a:lnSpc>
              <a:spcAft>
                <a:spcPts val="8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Truy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vấn</a:t>
            </a:r>
            <a:r>
              <a:rPr lang="en-US" dirty="0">
                <a:latin typeface="Times New Roman" panose="02020603050405020304" pitchFamily="18" charset="0"/>
                <a:ea typeface="Calibri" panose="020F0502020204030204" pitchFamily="34" charset="0"/>
                <a:cs typeface="Times New Roman" panose="02020603050405020304" pitchFamily="18" charset="0"/>
              </a:rPr>
              <a:t> HQL:</a:t>
            </a:r>
            <a:endParaRPr lang="vi-VN" sz="1600" dirty="0">
              <a:latin typeface="Times New Roman" panose="02020603050405020304" pitchFamily="18" charset="0"/>
              <a:ea typeface="Calibri" panose="020F0502020204030204" pitchFamily="34" charset="0"/>
              <a:cs typeface="Times New Roman" panose="02020603050405020304" pitchFamily="18" charset="0"/>
            </a:endParaRPr>
          </a:p>
          <a:p>
            <a:pPr indent="270510">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SELECT </a:t>
            </a:r>
            <a:r>
              <a:rPr lang="en-US" dirty="0" err="1">
                <a:latin typeface="Times New Roman" panose="02020603050405020304" pitchFamily="18" charset="0"/>
                <a:ea typeface="Calibri" panose="020F0502020204030204" pitchFamily="34" charset="0"/>
                <a:cs typeface="Times New Roman" panose="02020603050405020304" pitchFamily="18" charset="0"/>
              </a:rPr>
              <a:t>staffs.staff_id</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staffs.first_name</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staffs.last_name</a:t>
            </a:r>
            <a:r>
              <a:rPr lang="en-US" dirty="0">
                <a:latin typeface="Times New Roman" panose="02020603050405020304" pitchFamily="18" charset="0"/>
                <a:ea typeface="Calibri" panose="020F0502020204030204" pitchFamily="34" charset="0"/>
                <a:cs typeface="Times New Roman" panose="02020603050405020304" pitchFamily="18" charset="0"/>
              </a:rPr>
              <a:t>, count(</a:t>
            </a:r>
            <a:r>
              <a:rPr lang="en-US" dirty="0" err="1">
                <a:latin typeface="Times New Roman" panose="02020603050405020304" pitchFamily="18" charset="0"/>
                <a:ea typeface="Calibri" panose="020F0502020204030204" pitchFamily="34" charset="0"/>
                <a:cs typeface="Times New Roman" panose="02020603050405020304" pitchFamily="18" charset="0"/>
              </a:rPr>
              <a:t>orders.order_id</a:t>
            </a:r>
            <a:r>
              <a:rPr lang="en-US" dirty="0">
                <a:latin typeface="Times New Roman" panose="02020603050405020304" pitchFamily="18" charset="0"/>
                <a:ea typeface="Calibri" panose="020F0502020204030204" pitchFamily="34" charset="0"/>
                <a:cs typeface="Times New Roman" panose="02020603050405020304" pitchFamily="18" charset="0"/>
              </a:rPr>
              <a:t>) as </a:t>
            </a:r>
            <a:r>
              <a:rPr lang="en-US" dirty="0" err="1">
                <a:latin typeface="Times New Roman" panose="02020603050405020304" pitchFamily="18" charset="0"/>
                <a:ea typeface="Calibri" panose="020F0502020204030204" pitchFamily="34" charset="0"/>
                <a:cs typeface="Times New Roman" panose="02020603050405020304" pitchFamily="18" charset="0"/>
              </a:rPr>
              <a:t>Soluong</a:t>
            </a:r>
            <a:r>
              <a:rPr lang="en-US" dirty="0">
                <a:latin typeface="Times New Roman" panose="02020603050405020304" pitchFamily="18" charset="0"/>
                <a:ea typeface="Calibri" panose="020F0502020204030204" pitchFamily="34" charset="0"/>
                <a:cs typeface="Times New Roman" panose="02020603050405020304" pitchFamily="18" charset="0"/>
              </a:rPr>
              <a:t> </a:t>
            </a:r>
            <a:endParaRPr lang="vi-VN" sz="1600" dirty="0">
              <a:latin typeface="Times New Roman" panose="02020603050405020304" pitchFamily="18" charset="0"/>
              <a:ea typeface="Calibri" panose="020F0502020204030204" pitchFamily="34" charset="0"/>
              <a:cs typeface="Times New Roman" panose="02020603050405020304" pitchFamily="18" charset="0"/>
            </a:endParaRPr>
          </a:p>
          <a:p>
            <a:pPr indent="270510">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FROM staffs, orders where </a:t>
            </a:r>
            <a:r>
              <a:rPr lang="en-US" dirty="0" err="1">
                <a:latin typeface="Times New Roman" panose="02020603050405020304" pitchFamily="18" charset="0"/>
                <a:ea typeface="Calibri" panose="020F0502020204030204" pitchFamily="34" charset="0"/>
                <a:cs typeface="Times New Roman" panose="02020603050405020304" pitchFamily="18" charset="0"/>
              </a:rPr>
              <a:t>staffs.staff_id</a:t>
            </a:r>
            <a:r>
              <a:rPr lang="en-US" dirty="0">
                <a:latin typeface="Times New Roman" panose="02020603050405020304" pitchFamily="18" charset="0"/>
                <a:ea typeface="Calibri" panose="020F0502020204030204" pitchFamily="34" charset="0"/>
                <a:cs typeface="Times New Roman" panose="02020603050405020304" pitchFamily="18" charset="0"/>
              </a:rPr>
              <a:t> = </a:t>
            </a:r>
            <a:r>
              <a:rPr lang="en-US" dirty="0" err="1">
                <a:latin typeface="Times New Roman" panose="02020603050405020304" pitchFamily="18" charset="0"/>
                <a:ea typeface="Calibri" panose="020F0502020204030204" pitchFamily="34" charset="0"/>
                <a:cs typeface="Times New Roman" panose="02020603050405020304" pitchFamily="18" charset="0"/>
              </a:rPr>
              <a:t>orders.staff_id</a:t>
            </a:r>
            <a:r>
              <a:rPr lang="en-US" dirty="0">
                <a:latin typeface="Times New Roman" panose="02020603050405020304" pitchFamily="18" charset="0"/>
                <a:ea typeface="Calibri" panose="020F0502020204030204" pitchFamily="34" charset="0"/>
                <a:cs typeface="Times New Roman" panose="02020603050405020304" pitchFamily="18" charset="0"/>
              </a:rPr>
              <a:t> and </a:t>
            </a:r>
            <a:r>
              <a:rPr lang="en-US" dirty="0" err="1">
                <a:latin typeface="Times New Roman" panose="02020603050405020304" pitchFamily="18" charset="0"/>
                <a:ea typeface="Calibri" panose="020F0502020204030204" pitchFamily="34" charset="0"/>
                <a:cs typeface="Times New Roman" panose="02020603050405020304" pitchFamily="18" charset="0"/>
              </a:rPr>
              <a:t>orders.order_date</a:t>
            </a:r>
            <a:r>
              <a:rPr lang="en-US" dirty="0">
                <a:latin typeface="Times New Roman" panose="02020603050405020304" pitchFamily="18" charset="0"/>
                <a:ea typeface="Calibri" panose="020F0502020204030204" pitchFamily="34" charset="0"/>
                <a:cs typeface="Times New Roman" panose="02020603050405020304" pitchFamily="18" charset="0"/>
              </a:rPr>
              <a:t>&gt;'20160101' and </a:t>
            </a:r>
            <a:r>
              <a:rPr lang="en-US" dirty="0" err="1">
                <a:latin typeface="Times New Roman" panose="02020603050405020304" pitchFamily="18" charset="0"/>
                <a:ea typeface="Calibri" panose="020F0502020204030204" pitchFamily="34" charset="0"/>
                <a:cs typeface="Times New Roman" panose="02020603050405020304" pitchFamily="18" charset="0"/>
              </a:rPr>
              <a:t>orders.order_date</a:t>
            </a:r>
            <a:r>
              <a:rPr lang="en-US" dirty="0">
                <a:latin typeface="Times New Roman" panose="02020603050405020304" pitchFamily="18" charset="0"/>
                <a:ea typeface="Calibri" panose="020F0502020204030204" pitchFamily="34" charset="0"/>
                <a:cs typeface="Times New Roman" panose="02020603050405020304" pitchFamily="18" charset="0"/>
              </a:rPr>
              <a:t>&lt;'20160201' </a:t>
            </a:r>
            <a:endParaRPr lang="vi-VN" sz="1600" dirty="0">
              <a:latin typeface="Times New Roman" panose="02020603050405020304" pitchFamily="18" charset="0"/>
              <a:ea typeface="Calibri" panose="020F0502020204030204" pitchFamily="34" charset="0"/>
              <a:cs typeface="Times New Roman" panose="02020603050405020304" pitchFamily="18" charset="0"/>
            </a:endParaRPr>
          </a:p>
          <a:p>
            <a:pPr indent="270510">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GROUP BY </a:t>
            </a:r>
            <a:r>
              <a:rPr lang="en-US" dirty="0" err="1">
                <a:latin typeface="Times New Roman" panose="02020603050405020304" pitchFamily="18" charset="0"/>
                <a:ea typeface="Calibri" panose="020F0502020204030204" pitchFamily="34" charset="0"/>
                <a:cs typeface="Times New Roman" panose="02020603050405020304" pitchFamily="18" charset="0"/>
              </a:rPr>
              <a:t>staffs.staff_id,staffs.first_name,staffs.last_name</a:t>
            </a:r>
            <a:r>
              <a:rPr lang="en-US" dirty="0">
                <a:latin typeface="Times New Roman" panose="02020603050405020304" pitchFamily="18" charset="0"/>
                <a:ea typeface="Calibri" panose="020F0502020204030204" pitchFamily="34" charset="0"/>
                <a:cs typeface="Times New Roman" panose="02020603050405020304" pitchFamily="18" charset="0"/>
              </a:rPr>
              <a:t> </a:t>
            </a:r>
            <a:endParaRPr lang="vi-VN" sz="1600" dirty="0">
              <a:latin typeface="Times New Roman" panose="02020603050405020304" pitchFamily="18" charset="0"/>
              <a:ea typeface="Calibri" panose="020F0502020204030204" pitchFamily="34" charset="0"/>
              <a:cs typeface="Times New Roman" panose="02020603050405020304" pitchFamily="18" charset="0"/>
            </a:endParaRPr>
          </a:p>
          <a:p>
            <a:pPr indent="270510">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ORDER BY </a:t>
            </a:r>
            <a:r>
              <a:rPr lang="en-US" dirty="0" err="1">
                <a:latin typeface="Times New Roman" panose="02020603050405020304" pitchFamily="18" charset="0"/>
                <a:ea typeface="Calibri" panose="020F0502020204030204" pitchFamily="34" charset="0"/>
                <a:cs typeface="Times New Roman" panose="02020603050405020304" pitchFamily="18" charset="0"/>
              </a:rPr>
              <a:t>Soluong</a:t>
            </a:r>
            <a:r>
              <a:rPr lang="en-US" dirty="0">
                <a:latin typeface="Times New Roman" panose="02020603050405020304" pitchFamily="18" charset="0"/>
                <a:ea typeface="Calibri" panose="020F0502020204030204" pitchFamily="34" charset="0"/>
                <a:cs typeface="Times New Roman" panose="02020603050405020304" pitchFamily="18" charset="0"/>
              </a:rPr>
              <a:t> DESC;</a:t>
            </a:r>
            <a:endParaRPr lang="vi-V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p:cNvPicPr/>
          <p:nvPr/>
        </p:nvPicPr>
        <p:blipFill rotWithShape="1">
          <a:blip r:embed="rId3"/>
          <a:srcRect r="22913"/>
          <a:stretch/>
        </p:blipFill>
        <p:spPr>
          <a:xfrm>
            <a:off x="4261250" y="1566672"/>
            <a:ext cx="4579273" cy="3155950"/>
          </a:xfrm>
          <a:prstGeom prst="rect">
            <a:avLst/>
          </a:prstGeom>
          <a:noFill/>
          <a:ln>
            <a:noFill/>
          </a:ln>
        </p:spPr>
      </p:pic>
    </p:spTree>
    <p:extLst>
      <p:ext uri="{BB962C8B-B14F-4D97-AF65-F5344CB8AC3E}">
        <p14:creationId xmlns:p14="http://schemas.microsoft.com/office/powerpoint/2010/main" val="1821522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b="1" dirty="0" err="1" smtClean="0">
                <a:latin typeface="Times New Roman" panose="02020603050405020304" pitchFamily="18" charset="0"/>
                <a:cs typeface="Times New Roman" panose="02020603050405020304" pitchFamily="18" charset="0"/>
              </a:rPr>
              <a:t>Kết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quả</a:t>
            </a:r>
            <a:r>
              <a:rPr lang="en-US" b="1" dirty="0" smtClean="0">
                <a:latin typeface="Times New Roman" panose="02020603050405020304" pitchFamily="18" charset="0"/>
                <a:cs typeface="Times New Roman" panose="02020603050405020304" pitchFamily="18" charset="0"/>
              </a:rPr>
              <a:t>:</a:t>
            </a:r>
            <a:endParaRPr lang="vi-VN" b="1" dirty="0">
              <a:latin typeface="Times New Roman" panose="02020603050405020304" pitchFamily="18" charset="0"/>
              <a:cs typeface="Times New Roman" panose="02020603050405020304" pitchFamily="18" charset="0"/>
            </a:endParaRPr>
          </a:p>
        </p:txBody>
      </p:sp>
      <p:pic>
        <p:nvPicPr>
          <p:cNvPr id="8" name="Picture 7"/>
          <p:cNvPicPr/>
          <p:nvPr/>
        </p:nvPicPr>
        <p:blipFill>
          <a:blip r:embed="rId3"/>
          <a:stretch>
            <a:fillRect/>
          </a:stretch>
        </p:blipFill>
        <p:spPr>
          <a:xfrm>
            <a:off x="901308" y="1618113"/>
            <a:ext cx="5937885" cy="1141730"/>
          </a:xfrm>
          <a:prstGeom prst="rect">
            <a:avLst/>
          </a:prstGeom>
          <a:noFill/>
          <a:ln>
            <a:noFill/>
          </a:ln>
        </p:spPr>
      </p:pic>
      <p:sp>
        <p:nvSpPr>
          <p:cNvPr id="2" name="Rectangle 1"/>
          <p:cNvSpPr/>
          <p:nvPr/>
        </p:nvSpPr>
        <p:spPr>
          <a:xfrm>
            <a:off x="1761461" y="3040297"/>
            <a:ext cx="5823098" cy="1061829"/>
          </a:xfrm>
          <a:prstGeom prst="rect">
            <a:avLst/>
          </a:prstGeom>
        </p:spPr>
        <p:txBody>
          <a:bodyPr wrap="square">
            <a:spAutoFit/>
          </a:bodyPr>
          <a:lstStyle/>
          <a:p>
            <a:pPr indent="270510" algn="just">
              <a:lnSpc>
                <a:spcPct val="150000"/>
              </a:lnSpc>
              <a:spcAft>
                <a:spcPts val="8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Cột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mã</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nhân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thứ</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hai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nhân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thứ</a:t>
            </a:r>
            <a:r>
              <a:rPr lang="en-US" dirty="0">
                <a:latin typeface="Times New Roman" panose="02020603050405020304" pitchFamily="18" charset="0"/>
                <a:ea typeface="Calibri" panose="020F0502020204030204" pitchFamily="34" charset="0"/>
                <a:cs typeface="Times New Roman" panose="02020603050405020304" pitchFamily="18" charset="0"/>
              </a:rPr>
              <a:t> 3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cuối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cùng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nhân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thứ</a:t>
            </a:r>
            <a:r>
              <a:rPr lang="en-US" dirty="0">
                <a:latin typeface="Times New Roman" panose="02020603050405020304" pitchFamily="18" charset="0"/>
                <a:ea typeface="Calibri" panose="020F0502020204030204" pitchFamily="34" charset="0"/>
                <a:cs typeface="Times New Roman" panose="02020603050405020304" pitchFamily="18" charset="0"/>
              </a:rPr>
              <a:t> 4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số</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lượng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đơn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hàng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nhân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đã</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bán</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vi-V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881454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b="1" dirty="0" err="1">
                <a:latin typeface="Times New Roman" panose="02020603050405020304" pitchFamily="18" charset="0"/>
                <a:cs typeface="Times New Roman" panose="02020603050405020304" pitchFamily="18" charset="0"/>
              </a:rPr>
              <a:t>Xem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số</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lượng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sản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phẩm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còn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trong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kho</a:t>
            </a:r>
            <a:endParaRPr lang="vi-VN" dirty="0">
              <a:latin typeface="Times New Roman" panose="02020603050405020304" pitchFamily="18" charset="0"/>
              <a:cs typeface="Times New Roman" panose="02020603050405020304" pitchFamily="18" charset="0"/>
            </a:endParaRPr>
          </a:p>
        </p:txBody>
      </p:sp>
      <p:sp>
        <p:nvSpPr>
          <p:cNvPr id="2" name="Rectangle 1"/>
          <p:cNvSpPr/>
          <p:nvPr/>
        </p:nvSpPr>
        <p:spPr>
          <a:xfrm>
            <a:off x="508400" y="1471633"/>
            <a:ext cx="3319321" cy="2662267"/>
          </a:xfrm>
          <a:prstGeom prst="rect">
            <a:avLst/>
          </a:prstGeom>
        </p:spPr>
        <p:txBody>
          <a:bodyPr wrap="square">
            <a:spAutoFit/>
          </a:bodyPr>
          <a:lstStyle/>
          <a:p>
            <a:pPr indent="270510" algn="just">
              <a:lnSpc>
                <a:spcPct val="150000"/>
              </a:lnSpc>
              <a:spcAft>
                <a:spcPts val="8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Truy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vấn</a:t>
            </a:r>
            <a:r>
              <a:rPr lang="en-US" dirty="0">
                <a:latin typeface="Times New Roman" panose="02020603050405020304" pitchFamily="18" charset="0"/>
                <a:ea typeface="Calibri" panose="020F0502020204030204" pitchFamily="34" charset="0"/>
                <a:cs typeface="Times New Roman" panose="02020603050405020304" pitchFamily="18" charset="0"/>
              </a:rPr>
              <a:t> HQL:</a:t>
            </a:r>
            <a:endParaRPr lang="vi-VN" sz="1600" dirty="0">
              <a:latin typeface="Times New Roman" panose="02020603050405020304" pitchFamily="18" charset="0"/>
              <a:ea typeface="Calibri" panose="020F0502020204030204" pitchFamily="34" charset="0"/>
              <a:cs typeface="Times New Roman" panose="02020603050405020304" pitchFamily="18" charset="0"/>
            </a:endParaRPr>
          </a:p>
          <a:p>
            <a:pPr indent="270510" algn="just">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select </a:t>
            </a:r>
            <a:r>
              <a:rPr lang="en-US" dirty="0" err="1">
                <a:latin typeface="Times New Roman" panose="02020603050405020304" pitchFamily="18" charset="0"/>
                <a:ea typeface="Calibri" panose="020F0502020204030204" pitchFamily="34" charset="0"/>
                <a:cs typeface="Times New Roman" panose="02020603050405020304" pitchFamily="18" charset="0"/>
              </a:rPr>
              <a:t>products.product_id,products.product_name,stocks.quantity</a:t>
            </a:r>
            <a:r>
              <a:rPr lang="en-US" dirty="0">
                <a:latin typeface="Times New Roman" panose="02020603050405020304" pitchFamily="18" charset="0"/>
                <a:ea typeface="Calibri" panose="020F0502020204030204" pitchFamily="34" charset="0"/>
                <a:cs typeface="Times New Roman" panose="02020603050405020304" pitchFamily="18" charset="0"/>
              </a:rPr>
              <a:t>  </a:t>
            </a:r>
            <a:endParaRPr lang="vi-VN" sz="1600" dirty="0">
              <a:latin typeface="Times New Roman" panose="02020603050405020304" pitchFamily="18" charset="0"/>
              <a:ea typeface="Calibri" panose="020F0502020204030204" pitchFamily="34" charset="0"/>
              <a:cs typeface="Times New Roman" panose="02020603050405020304" pitchFamily="18" charset="0"/>
            </a:endParaRPr>
          </a:p>
          <a:p>
            <a:pPr indent="270510" algn="just">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from products, stocks </a:t>
            </a:r>
            <a:endParaRPr lang="vi-VN" sz="1600" dirty="0">
              <a:latin typeface="Times New Roman" panose="02020603050405020304" pitchFamily="18" charset="0"/>
              <a:ea typeface="Calibri" panose="020F0502020204030204" pitchFamily="34" charset="0"/>
              <a:cs typeface="Times New Roman" panose="02020603050405020304" pitchFamily="18" charset="0"/>
            </a:endParaRPr>
          </a:p>
          <a:p>
            <a:pPr indent="270510" algn="just">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where </a:t>
            </a:r>
            <a:r>
              <a:rPr lang="en-US" dirty="0" err="1">
                <a:latin typeface="Times New Roman" panose="02020603050405020304" pitchFamily="18" charset="0"/>
                <a:ea typeface="Calibri" panose="020F0502020204030204" pitchFamily="34" charset="0"/>
                <a:cs typeface="Times New Roman" panose="02020603050405020304" pitchFamily="18" charset="0"/>
              </a:rPr>
              <a:t>products.product_id</a:t>
            </a:r>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err="1">
                <a:latin typeface="Times New Roman" panose="02020603050405020304" pitchFamily="18" charset="0"/>
                <a:ea typeface="Calibri" panose="020F0502020204030204" pitchFamily="34" charset="0"/>
                <a:cs typeface="Times New Roman" panose="02020603050405020304" pitchFamily="18" charset="0"/>
              </a:rPr>
              <a:t>stocks.product_id</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vi-V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p:cNvPicPr/>
          <p:nvPr/>
        </p:nvPicPr>
        <p:blipFill rotWithShape="1">
          <a:blip r:embed="rId3"/>
          <a:srcRect r="33023"/>
          <a:stretch/>
        </p:blipFill>
        <p:spPr>
          <a:xfrm>
            <a:off x="3908528" y="1034904"/>
            <a:ext cx="4862623" cy="3785190"/>
          </a:xfrm>
          <a:prstGeom prst="rect">
            <a:avLst/>
          </a:prstGeom>
          <a:noFill/>
          <a:ln>
            <a:noFill/>
          </a:ln>
        </p:spPr>
      </p:pic>
    </p:spTree>
    <p:extLst>
      <p:ext uri="{BB962C8B-B14F-4D97-AF65-F5344CB8AC3E}">
        <p14:creationId xmlns:p14="http://schemas.microsoft.com/office/powerpoint/2010/main" val="5055224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b="1" dirty="0" err="1">
                <a:latin typeface="Times New Roman" panose="02020603050405020304" pitchFamily="18" charset="0"/>
                <a:cs typeface="Times New Roman" panose="02020603050405020304" pitchFamily="18" charset="0"/>
              </a:rPr>
              <a:t>Kết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quả</a:t>
            </a:r>
            <a:r>
              <a:rPr lang="en-US" b="1" dirty="0">
                <a:latin typeface="Times New Roman" panose="02020603050405020304" pitchFamily="18" charset="0"/>
                <a:cs typeface="Times New Roman" panose="02020603050405020304" pitchFamily="18" charset="0"/>
              </a:rPr>
              <a:t>: </a:t>
            </a:r>
            <a:endParaRPr lang="vi-VN" b="1" dirty="0">
              <a:latin typeface="Times New Roman" panose="02020603050405020304" pitchFamily="18" charset="0"/>
              <a:cs typeface="Times New Roman" panose="02020603050405020304" pitchFamily="18" charset="0"/>
            </a:endParaRPr>
          </a:p>
        </p:txBody>
      </p:sp>
      <p:pic>
        <p:nvPicPr>
          <p:cNvPr id="8" name="Picture 7"/>
          <p:cNvPicPr/>
          <p:nvPr/>
        </p:nvPicPr>
        <p:blipFill>
          <a:blip r:embed="rId3"/>
          <a:stretch>
            <a:fillRect/>
          </a:stretch>
        </p:blipFill>
        <p:spPr>
          <a:xfrm>
            <a:off x="3090531" y="1424556"/>
            <a:ext cx="5500576" cy="2665087"/>
          </a:xfrm>
          <a:prstGeom prst="rect">
            <a:avLst/>
          </a:prstGeom>
          <a:noFill/>
          <a:ln>
            <a:noFill/>
          </a:ln>
        </p:spPr>
      </p:pic>
      <p:sp>
        <p:nvSpPr>
          <p:cNvPr id="2" name="Rectangle 1"/>
          <p:cNvSpPr/>
          <p:nvPr/>
        </p:nvSpPr>
        <p:spPr>
          <a:xfrm>
            <a:off x="508400" y="1562023"/>
            <a:ext cx="2532512" cy="2732799"/>
          </a:xfrm>
          <a:prstGeom prst="rect">
            <a:avLst/>
          </a:prstGeom>
        </p:spPr>
        <p:txBody>
          <a:bodyPr wrap="square">
            <a:spAutoFit/>
          </a:bodyPr>
          <a:lstStyle/>
          <a:p>
            <a:pPr indent="270510" algn="just">
              <a:lnSpc>
                <a:spcPct val="107000"/>
              </a:lnSpc>
              <a:spcAft>
                <a:spcPts val="8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Cột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thứ</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nhất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mã</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sản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phẩm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thứ</a:t>
            </a:r>
            <a:r>
              <a:rPr lang="en-US" dirty="0">
                <a:latin typeface="Times New Roman" panose="02020603050405020304" pitchFamily="18" charset="0"/>
                <a:ea typeface="Calibri" panose="020F0502020204030204" pitchFamily="34" charset="0"/>
                <a:cs typeface="Times New Roman" panose="02020603050405020304" pitchFamily="18" charset="0"/>
              </a:rPr>
              <a:t> 2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sản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phẩm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thứ</a:t>
            </a:r>
            <a:r>
              <a:rPr lang="en-US" dirty="0">
                <a:latin typeface="Times New Roman" panose="02020603050405020304" pitchFamily="18" charset="0"/>
                <a:ea typeface="Calibri" panose="020F0502020204030204" pitchFamily="34" charset="0"/>
                <a:cs typeface="Times New Roman" panose="02020603050405020304" pitchFamily="18" charset="0"/>
              </a:rPr>
              <a:t> 3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số</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lượng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sản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phẩm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còn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trong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kho</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vi-VN" sz="1600" dirty="0">
              <a:latin typeface="Times New Roman" panose="02020603050405020304" pitchFamily="18" charset="0"/>
              <a:ea typeface="Calibri" panose="020F0502020204030204" pitchFamily="34" charset="0"/>
              <a:cs typeface="Times New Roman" panose="02020603050405020304" pitchFamily="18" charset="0"/>
            </a:endParaRPr>
          </a:p>
          <a:p>
            <a:pPr indent="270510" algn="just">
              <a:lnSpc>
                <a:spcPct val="150000"/>
              </a:lnSpc>
              <a:spcAft>
                <a:spcPts val="8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Nhìn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vào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kết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quả</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truy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vấn</a:t>
            </a:r>
            <a:r>
              <a:rPr lang="en-US" dirty="0">
                <a:latin typeface="Times New Roman" panose="02020603050405020304" pitchFamily="18" charset="0"/>
                <a:ea typeface="Calibri" panose="020F0502020204030204" pitchFamily="34" charset="0"/>
                <a:cs typeface="Times New Roman" panose="02020603050405020304" pitchFamily="18" charset="0"/>
              </a:rPr>
              <a:t>, ta </a:t>
            </a:r>
            <a:r>
              <a:rPr lang="en-US" dirty="0" err="1">
                <a:latin typeface="Times New Roman" panose="02020603050405020304" pitchFamily="18" charset="0"/>
                <a:ea typeface="Calibri" panose="020F0502020204030204" pitchFamily="34" charset="0"/>
                <a:cs typeface="Times New Roman" panose="02020603050405020304" pitchFamily="18" charset="0"/>
              </a:rPr>
              <a:t>có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biêt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sản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phẩm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nào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còn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nhiều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sản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phẩm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nào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còn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ít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từ</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điều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số</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lượng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hàng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nhập</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vào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kho</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vi-V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01181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7" name="Google Shape;152;p4"/>
          <p:cNvSpPr txBox="1">
            <a:spLocks/>
          </p:cNvSpPr>
          <p:nvPr/>
        </p:nvSpPr>
        <p:spPr>
          <a:xfrm>
            <a:off x="508400" y="1131051"/>
            <a:ext cx="3765888" cy="754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sz="1600" b="1" dirty="0" err="1">
                <a:latin typeface="Times New Roman" panose="02020603050405020304" pitchFamily="18" charset="0"/>
                <a:cs typeface="Times New Roman" panose="02020603050405020304" pitchFamily="18" charset="0"/>
              </a:rPr>
              <a:t>Kiểm</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tra</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với</a:t>
            </a:r>
            <a:r>
              <a:rPr lang="en-US" sz="1600" b="1" dirty="0">
                <a:latin typeface="Times New Roman" panose="02020603050405020304" pitchFamily="18" charset="0"/>
                <a:cs typeface="Times New Roman" panose="02020603050405020304" pitchFamily="18" charset="0"/>
              </a:rPr>
              <a:t> command line</a:t>
            </a:r>
            <a:endParaRPr lang="vi-VN" sz="1600" dirty="0">
              <a:latin typeface="Times New Roman" panose="02020603050405020304" pitchFamily="18" charset="0"/>
              <a:cs typeface="Times New Roman" panose="02020603050405020304" pitchFamily="18" charset="0"/>
            </a:endParaRPr>
          </a:p>
        </p:txBody>
      </p:sp>
      <p:sp>
        <p:nvSpPr>
          <p:cNvPr id="2" name="Rectangle 1"/>
          <p:cNvSpPr/>
          <p:nvPr/>
        </p:nvSpPr>
        <p:spPr>
          <a:xfrm>
            <a:off x="4019107" y="1239136"/>
            <a:ext cx="4057521" cy="307777"/>
          </a:xfrm>
          <a:prstGeom prst="rect">
            <a:avLst/>
          </a:prstGeom>
        </p:spPr>
        <p:txBody>
          <a:bodyPr wrap="none">
            <a:spAutoFit/>
          </a:bodyPr>
          <a:lstStyle/>
          <a:p>
            <a:r>
              <a:rPr lang="en-US" b="1" dirty="0" err="1">
                <a:latin typeface="Times New Roman" panose="02020603050405020304" pitchFamily="18" charset="0"/>
                <a:ea typeface="Calibri" panose="020F0502020204030204" pitchFamily="34" charset="0"/>
                <a:cs typeface="Times New Roman" panose="02020603050405020304" pitchFamily="18" charset="0"/>
              </a:rPr>
              <a:t>Tổng</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số</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lượng</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đơn</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hàng</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của</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mỗi</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nhân</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viên</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đã</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bán</a:t>
            </a:r>
            <a:endParaRPr lang="vi-VN" dirty="0">
              <a:latin typeface="Times New Roman" panose="02020603050405020304" pitchFamily="18" charset="0"/>
              <a:cs typeface="Times New Roman" panose="02020603050405020304" pitchFamily="18" charset="0"/>
            </a:endParaRPr>
          </a:p>
        </p:txBody>
      </p:sp>
      <p:pic>
        <p:nvPicPr>
          <p:cNvPr id="8" name="Picture 7"/>
          <p:cNvPicPr/>
          <p:nvPr/>
        </p:nvPicPr>
        <p:blipFill>
          <a:blip r:embed="rId3"/>
          <a:stretch>
            <a:fillRect/>
          </a:stretch>
        </p:blipFill>
        <p:spPr>
          <a:xfrm>
            <a:off x="1863740" y="1654997"/>
            <a:ext cx="5522344" cy="3145090"/>
          </a:xfrm>
          <a:prstGeom prst="rect">
            <a:avLst/>
          </a:prstGeom>
          <a:noFill/>
          <a:ln>
            <a:noFill/>
          </a:ln>
        </p:spPr>
      </p:pic>
    </p:spTree>
    <p:extLst>
      <p:ext uri="{BB962C8B-B14F-4D97-AF65-F5344CB8AC3E}">
        <p14:creationId xmlns:p14="http://schemas.microsoft.com/office/powerpoint/2010/main" val="17023471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2" name="Rectangle 1"/>
          <p:cNvSpPr/>
          <p:nvPr/>
        </p:nvSpPr>
        <p:spPr>
          <a:xfrm>
            <a:off x="4019107" y="1239136"/>
            <a:ext cx="4075814" cy="523220"/>
          </a:xfrm>
          <a:prstGeom prst="rect">
            <a:avLst/>
          </a:prstGeom>
        </p:spPr>
        <p:txBody>
          <a:bodyPr wrap="square">
            <a:spAutoFit/>
          </a:bodyPr>
          <a:lstStyle/>
          <a:p>
            <a:r>
              <a:rPr lang="vi-VN" b="1" dirty="0">
                <a:latin typeface="Times New Roman" panose="02020603050405020304" pitchFamily="18" charset="0"/>
                <a:ea typeface="Calibri" panose="020F0502020204030204" pitchFamily="34" charset="0"/>
                <a:cs typeface="Times New Roman" panose="02020603050405020304" pitchFamily="18" charset="0"/>
              </a:rPr>
              <a:t>Xem thông tin chi tiết của những sản phẩm có giá lớn hơn 500$</a:t>
            </a:r>
            <a:endParaRPr lang="vi-VN"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3"/>
          <a:stretch>
            <a:fillRect/>
          </a:stretch>
        </p:blipFill>
        <p:spPr>
          <a:xfrm>
            <a:off x="1360782" y="1870440"/>
            <a:ext cx="5940425" cy="2883535"/>
          </a:xfrm>
          <a:prstGeom prst="rect">
            <a:avLst/>
          </a:prstGeom>
          <a:noFill/>
          <a:ln>
            <a:noFill/>
          </a:ln>
        </p:spPr>
      </p:pic>
      <p:sp>
        <p:nvSpPr>
          <p:cNvPr id="8" name="Google Shape;152;p4"/>
          <p:cNvSpPr txBox="1">
            <a:spLocks/>
          </p:cNvSpPr>
          <p:nvPr/>
        </p:nvSpPr>
        <p:spPr>
          <a:xfrm>
            <a:off x="508400" y="1131051"/>
            <a:ext cx="3765888" cy="754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sz="1600" b="1" dirty="0" err="1">
                <a:latin typeface="Times New Roman" panose="02020603050405020304" pitchFamily="18" charset="0"/>
                <a:cs typeface="Times New Roman" panose="02020603050405020304" pitchFamily="18" charset="0"/>
              </a:rPr>
              <a:t>Kiểm</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tra</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với</a:t>
            </a:r>
            <a:r>
              <a:rPr lang="en-US" sz="1600" b="1" dirty="0">
                <a:latin typeface="Times New Roman" panose="02020603050405020304" pitchFamily="18" charset="0"/>
                <a:cs typeface="Times New Roman" panose="02020603050405020304" pitchFamily="18" charset="0"/>
              </a:rPr>
              <a:t> command line</a:t>
            </a:r>
            <a:endParaRPr lang="vi-V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0178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2" name="Rectangle 1"/>
          <p:cNvSpPr/>
          <p:nvPr/>
        </p:nvSpPr>
        <p:spPr>
          <a:xfrm>
            <a:off x="4019107" y="1239136"/>
            <a:ext cx="3137397" cy="307777"/>
          </a:xfrm>
          <a:prstGeom prst="rect">
            <a:avLst/>
          </a:prstGeom>
        </p:spPr>
        <p:txBody>
          <a:bodyPr wrap="none">
            <a:spAutoFit/>
          </a:bodyPr>
          <a:lstStyle/>
          <a:p>
            <a:r>
              <a:rPr lang="vi-VN" b="1" dirty="0">
                <a:latin typeface="Times New Roman" panose="02020603050405020304" pitchFamily="18" charset="0"/>
                <a:ea typeface="Calibri" panose="020F0502020204030204" pitchFamily="34" charset="0"/>
                <a:cs typeface="Times New Roman" panose="02020603050405020304" pitchFamily="18" charset="0"/>
              </a:rPr>
              <a:t>Xem số lượng sản phẩm còn trong kho</a:t>
            </a:r>
            <a:endParaRPr lang="vi-VN"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3"/>
          <a:stretch>
            <a:fillRect/>
          </a:stretch>
        </p:blipFill>
        <p:spPr>
          <a:xfrm>
            <a:off x="1431349" y="1674756"/>
            <a:ext cx="6217004" cy="2805095"/>
          </a:xfrm>
          <a:prstGeom prst="rect">
            <a:avLst/>
          </a:prstGeom>
          <a:noFill/>
          <a:ln>
            <a:noFill/>
          </a:ln>
        </p:spPr>
      </p:pic>
      <p:sp>
        <p:nvSpPr>
          <p:cNvPr id="8" name="Google Shape;152;p4"/>
          <p:cNvSpPr txBox="1">
            <a:spLocks/>
          </p:cNvSpPr>
          <p:nvPr/>
        </p:nvSpPr>
        <p:spPr>
          <a:xfrm>
            <a:off x="508400" y="1131051"/>
            <a:ext cx="3765888" cy="754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sz="1600" b="1" dirty="0" err="1">
                <a:latin typeface="Times New Roman" panose="02020603050405020304" pitchFamily="18" charset="0"/>
                <a:cs typeface="Times New Roman" panose="02020603050405020304" pitchFamily="18" charset="0"/>
              </a:rPr>
              <a:t>Kiểm</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tra</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với</a:t>
            </a:r>
            <a:r>
              <a:rPr lang="en-US" sz="1600" b="1" dirty="0">
                <a:latin typeface="Times New Roman" panose="02020603050405020304" pitchFamily="18" charset="0"/>
                <a:cs typeface="Times New Roman" panose="02020603050405020304" pitchFamily="18" charset="0"/>
              </a:rPr>
              <a:t> command line</a:t>
            </a:r>
            <a:endParaRPr lang="vi-V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53920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2</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Cài</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Hive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trên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AWS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sử</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dụng</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EMR</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3" name="Rectangle 2"/>
          <p:cNvSpPr/>
          <p:nvPr/>
        </p:nvSpPr>
        <p:spPr>
          <a:xfrm>
            <a:off x="598967" y="1131777"/>
            <a:ext cx="4572000" cy="523220"/>
          </a:xfrm>
          <a:prstGeom prst="rect">
            <a:avLst/>
          </a:prstGeom>
        </p:spPr>
        <p:txBody>
          <a:bodyPr>
            <a:spAutoFit/>
          </a:bodyPr>
          <a:lstStyle/>
          <a:p>
            <a:r>
              <a:rPr lang="en-US" dirty="0" err="1">
                <a:latin typeface="Times New Roman" panose="02020603050405020304" pitchFamily="18" charset="0"/>
                <a:ea typeface="Times New Roman" panose="02020603050405020304" pitchFamily="18" charset="0"/>
                <a:cs typeface="Times New Roman" panose="02020603050405020304" pitchFamily="18" charset="0"/>
              </a:rPr>
              <a:t>Hình</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dưới</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đây</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cho</a:t>
            </a:r>
            <a:r>
              <a:rPr lang="en-US" dirty="0">
                <a:latin typeface="Times New Roman" panose="02020603050405020304" pitchFamily="18" charset="0"/>
                <a:ea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thấy</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câu</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truy</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vấn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đang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thực</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hiện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đã</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kết</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thúc</a:t>
            </a:r>
            <a:endParaRPr lang="vi-VN" dirty="0">
              <a:latin typeface="Times New Roman" panose="02020603050405020304" pitchFamily="18" charset="0"/>
              <a:cs typeface="Times New Roman" panose="02020603050405020304" pitchFamily="18" charset="0"/>
            </a:endParaRPr>
          </a:p>
        </p:txBody>
      </p:sp>
      <p:pic>
        <p:nvPicPr>
          <p:cNvPr id="9" name="Picture 8"/>
          <p:cNvPicPr/>
          <p:nvPr/>
        </p:nvPicPr>
        <p:blipFill>
          <a:blip r:embed="rId3"/>
          <a:stretch>
            <a:fillRect/>
          </a:stretch>
        </p:blipFill>
        <p:spPr>
          <a:xfrm>
            <a:off x="1912405" y="1575494"/>
            <a:ext cx="5942965" cy="2871470"/>
          </a:xfrm>
          <a:prstGeom prst="rect">
            <a:avLst/>
          </a:prstGeom>
          <a:noFill/>
          <a:ln>
            <a:noFill/>
          </a:ln>
        </p:spPr>
      </p:pic>
    </p:spTree>
    <p:extLst>
      <p:ext uri="{BB962C8B-B14F-4D97-AF65-F5344CB8AC3E}">
        <p14:creationId xmlns:p14="http://schemas.microsoft.com/office/powerpoint/2010/main" val="32946396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688626"/>
          </a:xfrm>
          <a:prstGeom prst="rect">
            <a:avLst/>
          </a:prstGeom>
          <a:noFill/>
          <a:ln>
            <a:noFill/>
          </a:ln>
        </p:spPr>
        <p:txBody>
          <a:bodyPr spcFirstLastPara="1" wrap="square" lIns="91425" tIns="91425" rIns="91425" bIns="91425" anchor="t" anchorCtr="0">
            <a:normAutofit/>
          </a:bodyPr>
          <a:lstStyle/>
          <a:p>
            <a:pPr lvl="0">
              <a:buSzPts val="3111"/>
            </a:pP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3. KẾT LUẬN</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3" name="Rectangle 2"/>
          <p:cNvSpPr/>
          <p:nvPr/>
        </p:nvSpPr>
        <p:spPr>
          <a:xfrm>
            <a:off x="622089" y="1990653"/>
            <a:ext cx="3354488" cy="2893100"/>
          </a:xfrm>
          <a:prstGeom prst="rect">
            <a:avLst/>
          </a:prstGeom>
        </p:spPr>
        <p:txBody>
          <a:bodyPr wrap="square">
            <a:spAutoFit/>
          </a:bodyPr>
          <a:lstStyle/>
          <a:p>
            <a:pPr algn="just"/>
            <a:r>
              <a:rPr lang="vi-VN" dirty="0" smtClean="0">
                <a:solidFill>
                  <a:schemeClr val="bg2"/>
                </a:solidFill>
                <a:latin typeface="Times New Roman" panose="02020603050405020304" pitchFamily="18" charset="0"/>
                <a:ea typeface="等线 Light"/>
                <a:cs typeface="Times New Roman" panose="02020603050405020304" pitchFamily="18" charset="0"/>
              </a:rPr>
              <a:t>- Nắm </a:t>
            </a:r>
            <a:r>
              <a:rPr lang="vi-VN" dirty="0">
                <a:solidFill>
                  <a:schemeClr val="bg2"/>
                </a:solidFill>
                <a:latin typeface="Times New Roman" panose="02020603050405020304" pitchFamily="18" charset="0"/>
                <a:ea typeface="等线 Light"/>
                <a:cs typeface="Times New Roman" panose="02020603050405020304" pitchFamily="18" charset="0"/>
              </a:rPr>
              <a:t>bắt được các kiến thức cũng như những vấn đề liên quan trọng về Apache Hive, truy vấn với HQL và áp dụng kiến thức để thiết kế và xây dựng một Data warehouse. Biết được cách Hive hoạt đông trên Hadoop, luồng dữ liệu của Hive, đặc trưng, kiến trúc, cách tổ chức dữ liệu trong Hive.</a:t>
            </a:r>
          </a:p>
          <a:p>
            <a:pPr algn="just"/>
            <a:r>
              <a:rPr lang="vi-VN" dirty="0" smtClean="0">
                <a:solidFill>
                  <a:schemeClr val="bg2"/>
                </a:solidFill>
                <a:latin typeface="Times New Roman" panose="02020603050405020304" pitchFamily="18" charset="0"/>
                <a:ea typeface="等线 Light"/>
                <a:cs typeface="Times New Roman" panose="02020603050405020304" pitchFamily="18" charset="0"/>
              </a:rPr>
              <a:t>- Nắm </a:t>
            </a:r>
            <a:r>
              <a:rPr lang="vi-VN" dirty="0">
                <a:solidFill>
                  <a:schemeClr val="bg2"/>
                </a:solidFill>
                <a:latin typeface="Times New Roman" panose="02020603050405020304" pitchFamily="18" charset="0"/>
                <a:ea typeface="等线 Light"/>
                <a:cs typeface="Times New Roman" panose="02020603050405020304" pitchFamily="18" charset="0"/>
              </a:rPr>
              <a:t>bắt được quy trình xử lý Big Data, thiết kế và xây dựng các bảng fact, các dimension, thực hiện tích hợp dữ liệu bằng ETL, HQL để tạo truy vấn phân tích dữ liệu từ những câu truy vấn.</a:t>
            </a:r>
          </a:p>
        </p:txBody>
      </p:sp>
      <p:sp>
        <p:nvSpPr>
          <p:cNvPr id="4" name="Rectangle 3"/>
          <p:cNvSpPr/>
          <p:nvPr/>
        </p:nvSpPr>
        <p:spPr>
          <a:xfrm>
            <a:off x="565976" y="1552729"/>
            <a:ext cx="2052165" cy="307777"/>
          </a:xfrm>
          <a:prstGeom prst="rect">
            <a:avLst/>
          </a:prstGeom>
        </p:spPr>
        <p:txBody>
          <a:bodyPr wrap="none">
            <a:spAutoFit/>
          </a:bodyPr>
          <a:lstStyle/>
          <a:p>
            <a:r>
              <a:rPr lang="en-US" b="1" dirty="0" err="1" smtClean="0">
                <a:latin typeface="Times New Roman" panose="02020603050405020304" pitchFamily="18" charset="0"/>
                <a:ea typeface="Calibri" panose="020F0502020204030204" pitchFamily="34" charset="0"/>
                <a:cs typeface="Times New Roman" panose="02020603050405020304" pitchFamily="18" charset="0"/>
              </a:rPr>
              <a:t>Kiến</a:t>
            </a:r>
            <a:r>
              <a:rPr lang="en-US" b="1" dirty="0" smtClean="0">
                <a:latin typeface="Times New Roman" panose="02020603050405020304" pitchFamily="18" charset="0"/>
                <a:ea typeface="Calibri" panose="020F0502020204030204" pitchFamily="34" charset="0"/>
                <a:cs typeface="Times New Roman" panose="02020603050405020304" pitchFamily="18" charset="0"/>
              </a:rPr>
              <a:t> </a:t>
            </a:r>
            <a:r>
              <a:rPr lang="en-US" b="1" dirty="0" err="1" smtClean="0">
                <a:latin typeface="Times New Roman" panose="02020603050405020304" pitchFamily="18" charset="0"/>
                <a:ea typeface="Calibri" panose="020F0502020204030204" pitchFamily="34" charset="0"/>
                <a:cs typeface="Times New Roman" panose="02020603050405020304" pitchFamily="18" charset="0"/>
              </a:rPr>
              <a:t>thức</a:t>
            </a:r>
            <a:r>
              <a:rPr lang="en-US" b="1" dirty="0" smtClean="0">
                <a:latin typeface="Times New Roman" panose="02020603050405020304" pitchFamily="18" charset="0"/>
                <a:ea typeface="Calibri" panose="020F0502020204030204" pitchFamily="34" charset="0"/>
                <a:cs typeface="Times New Roman" panose="02020603050405020304" pitchFamily="18" charset="0"/>
              </a:rPr>
              <a:t> </a:t>
            </a:r>
            <a:r>
              <a:rPr lang="en-US" b="1" dirty="0" err="1" smtClean="0">
                <a:latin typeface="Times New Roman" panose="02020603050405020304" pitchFamily="18" charset="0"/>
                <a:ea typeface="Calibri" panose="020F0502020204030204" pitchFamily="34" charset="0"/>
                <a:cs typeface="Times New Roman" panose="02020603050405020304" pitchFamily="18" charset="0"/>
              </a:rPr>
              <a:t>tìm</a:t>
            </a:r>
            <a:r>
              <a:rPr lang="en-US" b="1" dirty="0" smtClean="0">
                <a:latin typeface="Times New Roman" panose="02020603050405020304" pitchFamily="18" charset="0"/>
                <a:ea typeface="Calibri" panose="020F0502020204030204" pitchFamily="34" charset="0"/>
                <a:cs typeface="Times New Roman" panose="02020603050405020304" pitchFamily="18" charset="0"/>
              </a:rPr>
              <a:t> </a:t>
            </a:r>
            <a:r>
              <a:rPr lang="en-US" b="1" dirty="0" err="1" smtClean="0">
                <a:latin typeface="Times New Roman" panose="02020603050405020304" pitchFamily="18" charset="0"/>
                <a:ea typeface="Calibri" panose="020F0502020204030204" pitchFamily="34" charset="0"/>
                <a:cs typeface="Times New Roman" panose="02020603050405020304" pitchFamily="18" charset="0"/>
              </a:rPr>
              <a:t>hiểu</a:t>
            </a:r>
            <a:r>
              <a:rPr lang="en-US" b="1" dirty="0" smtClean="0">
                <a:latin typeface="Times New Roman" panose="02020603050405020304" pitchFamily="18" charset="0"/>
                <a:ea typeface="Calibri" panose="020F0502020204030204" pitchFamily="34" charset="0"/>
                <a:cs typeface="Times New Roman" panose="02020603050405020304" pitchFamily="18" charset="0"/>
              </a:rPr>
              <a:t> </a:t>
            </a:r>
            <a:r>
              <a:rPr lang="en-US" b="1" dirty="0" err="1" smtClean="0">
                <a:latin typeface="Times New Roman" panose="02020603050405020304" pitchFamily="18" charset="0"/>
                <a:ea typeface="Calibri" panose="020F0502020204030204" pitchFamily="34" charset="0"/>
                <a:cs typeface="Times New Roman" panose="02020603050405020304" pitchFamily="18" charset="0"/>
              </a:rPr>
              <a:t>được</a:t>
            </a:r>
            <a:endParaRPr lang="vi-VN" dirty="0">
              <a:latin typeface="Times New Roman" panose="02020603050405020304" pitchFamily="18" charset="0"/>
              <a:cs typeface="Times New Roman" panose="02020603050405020304" pitchFamily="18" charset="0"/>
            </a:endParaRPr>
          </a:p>
        </p:txBody>
      </p:sp>
      <p:cxnSp>
        <p:nvCxnSpPr>
          <p:cNvPr id="6" name="Straight Connector 5"/>
          <p:cNvCxnSpPr>
            <a:stCxn id="151" idx="2"/>
          </p:cNvCxnSpPr>
          <p:nvPr/>
        </p:nvCxnSpPr>
        <p:spPr>
          <a:xfrm>
            <a:off x="4261250" y="1127051"/>
            <a:ext cx="5950" cy="361507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551873" y="1874309"/>
            <a:ext cx="3989615" cy="2185214"/>
          </a:xfrm>
          <a:prstGeom prst="rect">
            <a:avLst/>
          </a:prstGeom>
        </p:spPr>
        <p:txBody>
          <a:bodyPr wrap="square">
            <a:spAutoFit/>
          </a:bodyPr>
          <a:lstStyle/>
          <a:p>
            <a:pPr lvl="0" algn="just">
              <a:lnSpc>
                <a:spcPct val="150000"/>
              </a:lnSpc>
              <a:spcAft>
                <a:spcPts val="600"/>
              </a:spcAft>
            </a:pP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Quản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lý</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các</a:t>
            </a:r>
            <a:r>
              <a:rPr lang="en-US" dirty="0" smtClean="0">
                <a:latin typeface="Times New Roman" panose="02020603050405020304" pitchFamily="18" charset="0"/>
                <a:ea typeface="等线 Light"/>
                <a:cs typeface="Times New Roman" panose="02020603050405020304" pitchFamily="18" charset="0"/>
              </a:rPr>
              <a:t> database, </a:t>
            </a:r>
            <a:r>
              <a:rPr lang="en-US" dirty="0" err="1" smtClean="0">
                <a:latin typeface="Times New Roman" panose="02020603050405020304" pitchFamily="18" charset="0"/>
                <a:ea typeface="等线 Light"/>
                <a:cs typeface="Times New Roman" panose="02020603050405020304" pitchFamily="18" charset="0"/>
              </a:rPr>
              <a:t>quản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lý</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các</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bảng</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trong</a:t>
            </a:r>
            <a:r>
              <a:rPr lang="en-US" dirty="0" smtClean="0">
                <a:latin typeface="Times New Roman" panose="02020603050405020304" pitchFamily="18" charset="0"/>
                <a:ea typeface="等线 Light"/>
                <a:cs typeface="Times New Roman" panose="02020603050405020304" pitchFamily="18" charset="0"/>
              </a:rPr>
              <a:t> database.</a:t>
            </a:r>
            <a:endParaRPr lang="vi-VN" sz="1200" dirty="0" smtClean="0">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50000"/>
              </a:lnSpc>
              <a:spcAft>
                <a:spcPts val="600"/>
              </a:spcAft>
            </a:pP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Thực</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hiện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các</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câu</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lệnh</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truy</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vấn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và</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tiến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hành</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phân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tích</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từ</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các</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câu</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lệnh</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truy</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vấn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đó</a:t>
            </a:r>
            <a:r>
              <a:rPr lang="en-US" dirty="0" smtClean="0">
                <a:latin typeface="Times New Roman" panose="02020603050405020304" pitchFamily="18" charset="0"/>
                <a:ea typeface="等线 Light"/>
                <a:cs typeface="Times New Roman" panose="02020603050405020304" pitchFamily="18" charset="0"/>
              </a:rPr>
              <a:t>.</a:t>
            </a:r>
            <a:endParaRPr lang="vi-VN" sz="1200" dirty="0" smtClean="0">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50000"/>
              </a:lnSpc>
              <a:spcAft>
                <a:spcPts val="600"/>
              </a:spcAft>
            </a:pP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Truy</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vấn</a:t>
            </a:r>
            <a:r>
              <a:rPr lang="en-US" dirty="0" smtClean="0">
                <a:latin typeface="Times New Roman" panose="02020603050405020304" pitchFamily="18" charset="0"/>
                <a:ea typeface="等线 Light"/>
                <a:cs typeface="Times New Roman" panose="02020603050405020304" pitchFamily="18" charset="0"/>
              </a:rPr>
              <a:t> Hive </a:t>
            </a:r>
            <a:r>
              <a:rPr lang="en-US" dirty="0" err="1" smtClean="0">
                <a:latin typeface="Times New Roman" panose="02020603050405020304" pitchFamily="18" charset="0"/>
                <a:ea typeface="等线 Light"/>
                <a:cs typeface="Times New Roman" panose="02020603050405020304" pitchFamily="18" charset="0"/>
              </a:rPr>
              <a:t>trên</a:t>
            </a:r>
            <a:r>
              <a:rPr lang="en-US" dirty="0" smtClean="0">
                <a:latin typeface="Times New Roman" panose="02020603050405020304" pitchFamily="18" charset="0"/>
                <a:ea typeface="等线 Light"/>
                <a:cs typeface="Times New Roman" panose="02020603050405020304" pitchFamily="18" charset="0"/>
              </a:rPr>
              <a:t> HUE </a:t>
            </a:r>
            <a:r>
              <a:rPr lang="en-US" dirty="0" err="1" smtClean="0">
                <a:latin typeface="Times New Roman" panose="02020603050405020304" pitchFamily="18" charset="0"/>
                <a:ea typeface="等线 Light"/>
                <a:cs typeface="Times New Roman" panose="02020603050405020304" pitchFamily="18" charset="0"/>
              </a:rPr>
              <a:t>sử</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dụng</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dịch</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vụ</a:t>
            </a:r>
            <a:r>
              <a:rPr lang="en-US" dirty="0" smtClean="0">
                <a:latin typeface="Times New Roman" panose="02020603050405020304" pitchFamily="18" charset="0"/>
                <a:ea typeface="等线 Light"/>
                <a:cs typeface="Times New Roman" panose="02020603050405020304" pitchFamily="18" charset="0"/>
              </a:rPr>
              <a:t> EMR </a:t>
            </a:r>
            <a:r>
              <a:rPr lang="en-US" dirty="0" err="1" smtClean="0">
                <a:latin typeface="Times New Roman" panose="02020603050405020304" pitchFamily="18" charset="0"/>
                <a:ea typeface="等线 Light"/>
                <a:cs typeface="Times New Roman" panose="02020603050405020304" pitchFamily="18" charset="0"/>
              </a:rPr>
              <a:t>của</a:t>
            </a:r>
            <a:r>
              <a:rPr lang="en-US" dirty="0" smtClean="0">
                <a:latin typeface="Times New Roman" panose="02020603050405020304" pitchFamily="18" charset="0"/>
                <a:ea typeface="等线 Light"/>
                <a:cs typeface="Times New Roman" panose="02020603050405020304" pitchFamily="18" charset="0"/>
              </a:rPr>
              <a:t> AWS</a:t>
            </a:r>
            <a:endParaRPr lang="vi-VN" sz="1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 name="Rectangle 12"/>
          <p:cNvSpPr/>
          <p:nvPr/>
        </p:nvSpPr>
        <p:spPr>
          <a:xfrm>
            <a:off x="4657060" y="1566533"/>
            <a:ext cx="2241319" cy="307777"/>
          </a:xfrm>
          <a:prstGeom prst="rect">
            <a:avLst/>
          </a:prstGeom>
        </p:spPr>
        <p:txBody>
          <a:bodyPr wrap="none">
            <a:spAutoFit/>
          </a:bodyPr>
          <a:lstStyle/>
          <a:p>
            <a:r>
              <a:rPr lang="en-US" b="1" dirty="0" err="1">
                <a:latin typeface="Times New Roman" panose="02020603050405020304" pitchFamily="18" charset="0"/>
                <a:ea typeface="Calibri" panose="020F0502020204030204" pitchFamily="34" charset="0"/>
                <a:cs typeface="Times New Roman" panose="02020603050405020304" pitchFamily="18" charset="0"/>
              </a:rPr>
              <a:t>Chương</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trình</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đã</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làm</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được</a:t>
            </a:r>
            <a:endParaRPr lang="vi-VN" dirty="0">
              <a:latin typeface="Times New Roman" panose="02020603050405020304" pitchFamily="18" charset="0"/>
              <a:cs typeface="Times New Roman" panose="02020603050405020304" pitchFamily="18" charset="0"/>
            </a:endParaRPr>
          </a:p>
        </p:txBody>
      </p:sp>
      <p:sp>
        <p:nvSpPr>
          <p:cNvPr id="14" name="Rectangle 13"/>
          <p:cNvSpPr/>
          <p:nvPr/>
        </p:nvSpPr>
        <p:spPr>
          <a:xfrm>
            <a:off x="565976" y="1011508"/>
            <a:ext cx="1922321" cy="422167"/>
          </a:xfrm>
          <a:prstGeom prst="rect">
            <a:avLst/>
          </a:prstGeom>
        </p:spPr>
        <p:txBody>
          <a:bodyPr wrap="none">
            <a:spAutoFit/>
          </a:bodyPr>
          <a:lstStyle/>
          <a:p>
            <a:pPr lvl="0">
              <a:lnSpc>
                <a:spcPct val="150000"/>
              </a:lnSpc>
              <a:spcBef>
                <a:spcPts val="200"/>
              </a:spcBef>
              <a:spcAft>
                <a:spcPts val="1300"/>
              </a:spcAft>
              <a:tabLst>
                <a:tab pos="228600" algn="l"/>
              </a:tabLst>
            </a:pPr>
            <a:r>
              <a:rPr lang="en-US" sz="1600" b="1" dirty="0" smtClean="0">
                <a:solidFill>
                  <a:schemeClr val="bg2"/>
                </a:solidFill>
                <a:latin typeface="Times New Roman" panose="02020603050405020304" pitchFamily="18" charset="0"/>
                <a:ea typeface="等线 Light"/>
                <a:cs typeface="Times New Roman" panose="02020603050405020304" pitchFamily="18" charset="0"/>
              </a:rPr>
              <a:t>1. </a:t>
            </a:r>
            <a:r>
              <a:rPr lang="en-US" sz="1600" b="1" dirty="0" err="1" smtClean="0">
                <a:solidFill>
                  <a:schemeClr val="bg2"/>
                </a:solidFill>
                <a:latin typeface="Times New Roman" panose="02020603050405020304" pitchFamily="18" charset="0"/>
                <a:ea typeface="等线 Light"/>
                <a:cs typeface="Times New Roman" panose="02020603050405020304" pitchFamily="18" charset="0"/>
              </a:rPr>
              <a:t>Kết</a:t>
            </a:r>
            <a:r>
              <a:rPr lang="en-US" sz="1600" b="1" dirty="0" smtClean="0">
                <a:solidFill>
                  <a:schemeClr val="bg2"/>
                </a:solidFill>
                <a:latin typeface="Times New Roman" panose="02020603050405020304" pitchFamily="18" charset="0"/>
                <a:ea typeface="等线 Light"/>
                <a:cs typeface="Times New Roman" panose="02020603050405020304" pitchFamily="18" charset="0"/>
              </a:rPr>
              <a:t> </a:t>
            </a:r>
            <a:r>
              <a:rPr lang="en-US" sz="1600" b="1" dirty="0" err="1">
                <a:solidFill>
                  <a:schemeClr val="bg2"/>
                </a:solidFill>
                <a:latin typeface="Times New Roman" panose="02020603050405020304" pitchFamily="18" charset="0"/>
                <a:ea typeface="等线 Light"/>
                <a:cs typeface="Times New Roman" panose="02020603050405020304" pitchFamily="18" charset="0"/>
              </a:rPr>
              <a:t>quả</a:t>
            </a:r>
            <a:r>
              <a:rPr lang="en-US" sz="1600" b="1" dirty="0">
                <a:solidFill>
                  <a:schemeClr val="bg2"/>
                </a:solidFill>
                <a:latin typeface="Times New Roman" panose="02020603050405020304" pitchFamily="18" charset="0"/>
                <a:ea typeface="等线 Light"/>
                <a:cs typeface="Times New Roman" panose="02020603050405020304" pitchFamily="18" charset="0"/>
              </a:rPr>
              <a:t> </a:t>
            </a:r>
            <a:r>
              <a:rPr lang="en-US" sz="1600" b="1" dirty="0" err="1">
                <a:solidFill>
                  <a:schemeClr val="bg2"/>
                </a:solidFill>
                <a:latin typeface="Times New Roman" panose="02020603050405020304" pitchFamily="18" charset="0"/>
                <a:ea typeface="等线 Light"/>
                <a:cs typeface="Times New Roman" panose="02020603050405020304" pitchFamily="18" charset="0"/>
              </a:rPr>
              <a:t>đạt</a:t>
            </a:r>
            <a:r>
              <a:rPr lang="en-US" sz="1600" b="1" dirty="0">
                <a:solidFill>
                  <a:schemeClr val="bg2"/>
                </a:solidFill>
                <a:latin typeface="Times New Roman" panose="02020603050405020304" pitchFamily="18" charset="0"/>
                <a:ea typeface="等线 Light"/>
                <a:cs typeface="Times New Roman" panose="02020603050405020304" pitchFamily="18" charset="0"/>
              </a:rPr>
              <a:t> </a:t>
            </a:r>
            <a:r>
              <a:rPr lang="en-US" sz="1600" b="1" dirty="0" err="1">
                <a:solidFill>
                  <a:schemeClr val="bg2"/>
                </a:solidFill>
                <a:latin typeface="Times New Roman" panose="02020603050405020304" pitchFamily="18" charset="0"/>
                <a:ea typeface="等线 Light"/>
                <a:cs typeface="Times New Roman" panose="02020603050405020304" pitchFamily="18" charset="0"/>
              </a:rPr>
              <a:t>được</a:t>
            </a:r>
            <a:endParaRPr lang="vi-VN" b="1" dirty="0">
              <a:solidFill>
                <a:schemeClr val="bg2"/>
              </a:solidFill>
              <a:effectLst/>
              <a:latin typeface="Times New Roman" panose="02020603050405020304" pitchFamily="18" charset="0"/>
              <a:ea typeface="等线 Light"/>
              <a:cs typeface="Times New Roman" panose="02020603050405020304" pitchFamily="18" charset="0"/>
            </a:endParaRPr>
          </a:p>
        </p:txBody>
      </p:sp>
    </p:spTree>
    <p:extLst>
      <p:ext uri="{BB962C8B-B14F-4D97-AF65-F5344CB8AC3E}">
        <p14:creationId xmlns:p14="http://schemas.microsoft.com/office/powerpoint/2010/main" val="38318090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688626"/>
          </a:xfrm>
          <a:prstGeom prst="rect">
            <a:avLst/>
          </a:prstGeom>
          <a:noFill/>
          <a:ln>
            <a:noFill/>
          </a:ln>
        </p:spPr>
        <p:txBody>
          <a:bodyPr spcFirstLastPara="1" wrap="square" lIns="91425" tIns="91425" rIns="91425" bIns="91425" anchor="t" anchorCtr="0">
            <a:normAutofit/>
          </a:bodyPr>
          <a:lstStyle/>
          <a:p>
            <a:pPr lvl="0">
              <a:buSzPts val="3111"/>
            </a:pP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3. KẾT LUẬN</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3" name="Rectangle 2"/>
          <p:cNvSpPr/>
          <p:nvPr/>
        </p:nvSpPr>
        <p:spPr>
          <a:xfrm>
            <a:off x="622089" y="1990653"/>
            <a:ext cx="3354488" cy="2893100"/>
          </a:xfrm>
          <a:prstGeom prst="rect">
            <a:avLst/>
          </a:prstGeom>
        </p:spPr>
        <p:txBody>
          <a:bodyPr wrap="square">
            <a:spAutoFit/>
          </a:bodyPr>
          <a:lstStyle/>
          <a:p>
            <a:pPr algn="just"/>
            <a:r>
              <a:rPr lang="vi-VN" dirty="0" smtClean="0">
                <a:solidFill>
                  <a:schemeClr val="bg2"/>
                </a:solidFill>
                <a:latin typeface="Times New Roman" panose="02020603050405020304" pitchFamily="18" charset="0"/>
                <a:ea typeface="等线 Light"/>
                <a:cs typeface="Times New Roman" panose="02020603050405020304" pitchFamily="18" charset="0"/>
              </a:rPr>
              <a:t>- Nắm </a:t>
            </a:r>
            <a:r>
              <a:rPr lang="vi-VN" dirty="0">
                <a:solidFill>
                  <a:schemeClr val="bg2"/>
                </a:solidFill>
                <a:latin typeface="Times New Roman" panose="02020603050405020304" pitchFamily="18" charset="0"/>
                <a:ea typeface="等线 Light"/>
                <a:cs typeface="Times New Roman" panose="02020603050405020304" pitchFamily="18" charset="0"/>
              </a:rPr>
              <a:t>bắt được các kiến thức cũng như những vấn đề liên quan trọng về Apache Hive, truy vấn với HQL và áp dụng kiến thức để thiết kế và xây dựng một Data warehouse. Biết được cách Hive hoạt đông trên Hadoop, luồng dữ liệu của Hive, đặc trưng, kiến trúc, cách tổ chức dữ liệu trong Hive.</a:t>
            </a:r>
          </a:p>
          <a:p>
            <a:pPr algn="just"/>
            <a:r>
              <a:rPr lang="vi-VN" dirty="0" smtClean="0">
                <a:solidFill>
                  <a:schemeClr val="bg2"/>
                </a:solidFill>
                <a:latin typeface="Times New Roman" panose="02020603050405020304" pitchFamily="18" charset="0"/>
                <a:ea typeface="等线 Light"/>
                <a:cs typeface="Times New Roman" panose="02020603050405020304" pitchFamily="18" charset="0"/>
              </a:rPr>
              <a:t>- Nắm </a:t>
            </a:r>
            <a:r>
              <a:rPr lang="vi-VN" dirty="0">
                <a:solidFill>
                  <a:schemeClr val="bg2"/>
                </a:solidFill>
                <a:latin typeface="Times New Roman" panose="02020603050405020304" pitchFamily="18" charset="0"/>
                <a:ea typeface="等线 Light"/>
                <a:cs typeface="Times New Roman" panose="02020603050405020304" pitchFamily="18" charset="0"/>
              </a:rPr>
              <a:t>bắt được quy trình xử lý Big Data, thiết kế và xây dựng các bảng fact, các dimension, thực hiện tích hợp dữ liệu bằng ETL, HQL để tạo truy vấn phân tích dữ liệu từ những câu truy vấn.</a:t>
            </a:r>
          </a:p>
        </p:txBody>
      </p:sp>
      <p:sp>
        <p:nvSpPr>
          <p:cNvPr id="4" name="Rectangle 3"/>
          <p:cNvSpPr/>
          <p:nvPr/>
        </p:nvSpPr>
        <p:spPr>
          <a:xfrm>
            <a:off x="565976" y="1552729"/>
            <a:ext cx="2052165" cy="307777"/>
          </a:xfrm>
          <a:prstGeom prst="rect">
            <a:avLst/>
          </a:prstGeom>
        </p:spPr>
        <p:txBody>
          <a:bodyPr wrap="none">
            <a:spAutoFit/>
          </a:bodyPr>
          <a:lstStyle/>
          <a:p>
            <a:r>
              <a:rPr lang="en-US" b="1" dirty="0" err="1" smtClean="0">
                <a:latin typeface="Times New Roman" panose="02020603050405020304" pitchFamily="18" charset="0"/>
                <a:ea typeface="Calibri" panose="020F0502020204030204" pitchFamily="34" charset="0"/>
                <a:cs typeface="Times New Roman" panose="02020603050405020304" pitchFamily="18" charset="0"/>
              </a:rPr>
              <a:t>Kiến</a:t>
            </a:r>
            <a:r>
              <a:rPr lang="en-US" b="1" dirty="0" smtClean="0">
                <a:latin typeface="Times New Roman" panose="02020603050405020304" pitchFamily="18" charset="0"/>
                <a:ea typeface="Calibri" panose="020F0502020204030204" pitchFamily="34" charset="0"/>
                <a:cs typeface="Times New Roman" panose="02020603050405020304" pitchFamily="18" charset="0"/>
              </a:rPr>
              <a:t> </a:t>
            </a:r>
            <a:r>
              <a:rPr lang="en-US" b="1" dirty="0" err="1" smtClean="0">
                <a:latin typeface="Times New Roman" panose="02020603050405020304" pitchFamily="18" charset="0"/>
                <a:ea typeface="Calibri" panose="020F0502020204030204" pitchFamily="34" charset="0"/>
                <a:cs typeface="Times New Roman" panose="02020603050405020304" pitchFamily="18" charset="0"/>
              </a:rPr>
              <a:t>thức</a:t>
            </a:r>
            <a:r>
              <a:rPr lang="en-US" b="1" dirty="0" smtClean="0">
                <a:latin typeface="Times New Roman" panose="02020603050405020304" pitchFamily="18" charset="0"/>
                <a:ea typeface="Calibri" panose="020F0502020204030204" pitchFamily="34" charset="0"/>
                <a:cs typeface="Times New Roman" panose="02020603050405020304" pitchFamily="18" charset="0"/>
              </a:rPr>
              <a:t> </a:t>
            </a:r>
            <a:r>
              <a:rPr lang="en-US" b="1" dirty="0" err="1" smtClean="0">
                <a:latin typeface="Times New Roman" panose="02020603050405020304" pitchFamily="18" charset="0"/>
                <a:ea typeface="Calibri" panose="020F0502020204030204" pitchFamily="34" charset="0"/>
                <a:cs typeface="Times New Roman" panose="02020603050405020304" pitchFamily="18" charset="0"/>
              </a:rPr>
              <a:t>tìm</a:t>
            </a:r>
            <a:r>
              <a:rPr lang="en-US" b="1" dirty="0" smtClean="0">
                <a:latin typeface="Times New Roman" panose="02020603050405020304" pitchFamily="18" charset="0"/>
                <a:ea typeface="Calibri" panose="020F0502020204030204" pitchFamily="34" charset="0"/>
                <a:cs typeface="Times New Roman" panose="02020603050405020304" pitchFamily="18" charset="0"/>
              </a:rPr>
              <a:t> </a:t>
            </a:r>
            <a:r>
              <a:rPr lang="en-US" b="1" dirty="0" err="1" smtClean="0">
                <a:latin typeface="Times New Roman" panose="02020603050405020304" pitchFamily="18" charset="0"/>
                <a:ea typeface="Calibri" panose="020F0502020204030204" pitchFamily="34" charset="0"/>
                <a:cs typeface="Times New Roman" panose="02020603050405020304" pitchFamily="18" charset="0"/>
              </a:rPr>
              <a:t>hiểu</a:t>
            </a:r>
            <a:r>
              <a:rPr lang="en-US" b="1" dirty="0" smtClean="0">
                <a:latin typeface="Times New Roman" panose="02020603050405020304" pitchFamily="18" charset="0"/>
                <a:ea typeface="Calibri" panose="020F0502020204030204" pitchFamily="34" charset="0"/>
                <a:cs typeface="Times New Roman" panose="02020603050405020304" pitchFamily="18" charset="0"/>
              </a:rPr>
              <a:t> </a:t>
            </a:r>
            <a:r>
              <a:rPr lang="en-US" b="1" dirty="0" err="1" smtClean="0">
                <a:latin typeface="Times New Roman" panose="02020603050405020304" pitchFamily="18" charset="0"/>
                <a:ea typeface="Calibri" panose="020F0502020204030204" pitchFamily="34" charset="0"/>
                <a:cs typeface="Times New Roman" panose="02020603050405020304" pitchFamily="18" charset="0"/>
              </a:rPr>
              <a:t>được</a:t>
            </a:r>
            <a:endParaRPr lang="vi-VN" dirty="0">
              <a:latin typeface="Times New Roman" panose="02020603050405020304" pitchFamily="18" charset="0"/>
              <a:cs typeface="Times New Roman" panose="02020603050405020304" pitchFamily="18" charset="0"/>
            </a:endParaRPr>
          </a:p>
        </p:txBody>
      </p:sp>
      <p:cxnSp>
        <p:nvCxnSpPr>
          <p:cNvPr id="6" name="Straight Connector 5"/>
          <p:cNvCxnSpPr>
            <a:stCxn id="151" idx="2"/>
          </p:cNvCxnSpPr>
          <p:nvPr/>
        </p:nvCxnSpPr>
        <p:spPr>
          <a:xfrm>
            <a:off x="4261250" y="1127051"/>
            <a:ext cx="5950" cy="361507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551873" y="1874309"/>
            <a:ext cx="3989615" cy="2185214"/>
          </a:xfrm>
          <a:prstGeom prst="rect">
            <a:avLst/>
          </a:prstGeom>
        </p:spPr>
        <p:txBody>
          <a:bodyPr wrap="square">
            <a:spAutoFit/>
          </a:bodyPr>
          <a:lstStyle/>
          <a:p>
            <a:pPr lvl="0" algn="just">
              <a:lnSpc>
                <a:spcPct val="150000"/>
              </a:lnSpc>
              <a:spcAft>
                <a:spcPts val="600"/>
              </a:spcAft>
            </a:pP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Quản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lý</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các</a:t>
            </a:r>
            <a:r>
              <a:rPr lang="en-US" dirty="0" smtClean="0">
                <a:latin typeface="Times New Roman" panose="02020603050405020304" pitchFamily="18" charset="0"/>
                <a:ea typeface="等线 Light"/>
                <a:cs typeface="Times New Roman" panose="02020603050405020304" pitchFamily="18" charset="0"/>
              </a:rPr>
              <a:t> database, </a:t>
            </a:r>
            <a:r>
              <a:rPr lang="en-US" dirty="0" err="1" smtClean="0">
                <a:latin typeface="Times New Roman" panose="02020603050405020304" pitchFamily="18" charset="0"/>
                <a:ea typeface="等线 Light"/>
                <a:cs typeface="Times New Roman" panose="02020603050405020304" pitchFamily="18" charset="0"/>
              </a:rPr>
              <a:t>quản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lý</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các</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bảng</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trong</a:t>
            </a:r>
            <a:r>
              <a:rPr lang="en-US" dirty="0" smtClean="0">
                <a:latin typeface="Times New Roman" panose="02020603050405020304" pitchFamily="18" charset="0"/>
                <a:ea typeface="等线 Light"/>
                <a:cs typeface="Times New Roman" panose="02020603050405020304" pitchFamily="18" charset="0"/>
              </a:rPr>
              <a:t> database.</a:t>
            </a:r>
            <a:endParaRPr lang="vi-VN" sz="1200" dirty="0" smtClean="0">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50000"/>
              </a:lnSpc>
              <a:spcAft>
                <a:spcPts val="600"/>
              </a:spcAft>
            </a:pP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Thực</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hiện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các</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câu</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lệnh</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truy</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vấn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và</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tiến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hành</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phân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tích</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từ</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các</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câu</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lệnh</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truy</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vấn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đó</a:t>
            </a:r>
            <a:r>
              <a:rPr lang="en-US" dirty="0" smtClean="0">
                <a:latin typeface="Times New Roman" panose="02020603050405020304" pitchFamily="18" charset="0"/>
                <a:ea typeface="等线 Light"/>
                <a:cs typeface="Times New Roman" panose="02020603050405020304" pitchFamily="18" charset="0"/>
              </a:rPr>
              <a:t>.</a:t>
            </a:r>
            <a:endParaRPr lang="vi-VN" sz="1200" dirty="0" smtClean="0">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50000"/>
              </a:lnSpc>
              <a:spcAft>
                <a:spcPts val="600"/>
              </a:spcAft>
            </a:pP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Truy</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vấn</a:t>
            </a:r>
            <a:r>
              <a:rPr lang="en-US" dirty="0" smtClean="0">
                <a:latin typeface="Times New Roman" panose="02020603050405020304" pitchFamily="18" charset="0"/>
                <a:ea typeface="等线 Light"/>
                <a:cs typeface="Times New Roman" panose="02020603050405020304" pitchFamily="18" charset="0"/>
              </a:rPr>
              <a:t> Hive </a:t>
            </a:r>
            <a:r>
              <a:rPr lang="en-US" dirty="0" err="1" smtClean="0">
                <a:latin typeface="Times New Roman" panose="02020603050405020304" pitchFamily="18" charset="0"/>
                <a:ea typeface="等线 Light"/>
                <a:cs typeface="Times New Roman" panose="02020603050405020304" pitchFamily="18" charset="0"/>
              </a:rPr>
              <a:t>trên</a:t>
            </a:r>
            <a:r>
              <a:rPr lang="en-US" dirty="0" smtClean="0">
                <a:latin typeface="Times New Roman" panose="02020603050405020304" pitchFamily="18" charset="0"/>
                <a:ea typeface="等线 Light"/>
                <a:cs typeface="Times New Roman" panose="02020603050405020304" pitchFamily="18" charset="0"/>
              </a:rPr>
              <a:t> HUE </a:t>
            </a:r>
            <a:r>
              <a:rPr lang="en-US" dirty="0" err="1" smtClean="0">
                <a:latin typeface="Times New Roman" panose="02020603050405020304" pitchFamily="18" charset="0"/>
                <a:ea typeface="等线 Light"/>
                <a:cs typeface="Times New Roman" panose="02020603050405020304" pitchFamily="18" charset="0"/>
              </a:rPr>
              <a:t>sử</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dụng</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dịch</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vụ</a:t>
            </a:r>
            <a:r>
              <a:rPr lang="en-US" dirty="0" smtClean="0">
                <a:latin typeface="Times New Roman" panose="02020603050405020304" pitchFamily="18" charset="0"/>
                <a:ea typeface="等线 Light"/>
                <a:cs typeface="Times New Roman" panose="02020603050405020304" pitchFamily="18" charset="0"/>
              </a:rPr>
              <a:t> EMR </a:t>
            </a:r>
            <a:r>
              <a:rPr lang="en-US" dirty="0" err="1" smtClean="0">
                <a:latin typeface="Times New Roman" panose="02020603050405020304" pitchFamily="18" charset="0"/>
                <a:ea typeface="等线 Light"/>
                <a:cs typeface="Times New Roman" panose="02020603050405020304" pitchFamily="18" charset="0"/>
              </a:rPr>
              <a:t>của</a:t>
            </a:r>
            <a:r>
              <a:rPr lang="en-US" dirty="0" smtClean="0">
                <a:latin typeface="Times New Roman" panose="02020603050405020304" pitchFamily="18" charset="0"/>
                <a:ea typeface="等线 Light"/>
                <a:cs typeface="Times New Roman" panose="02020603050405020304" pitchFamily="18" charset="0"/>
              </a:rPr>
              <a:t> AWS</a:t>
            </a:r>
            <a:endParaRPr lang="vi-VN" sz="1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 name="Rectangle 12"/>
          <p:cNvSpPr/>
          <p:nvPr/>
        </p:nvSpPr>
        <p:spPr>
          <a:xfrm>
            <a:off x="4657060" y="1566533"/>
            <a:ext cx="2241319" cy="307777"/>
          </a:xfrm>
          <a:prstGeom prst="rect">
            <a:avLst/>
          </a:prstGeom>
        </p:spPr>
        <p:txBody>
          <a:bodyPr wrap="none">
            <a:spAutoFit/>
          </a:bodyPr>
          <a:lstStyle/>
          <a:p>
            <a:r>
              <a:rPr lang="en-US" b="1" dirty="0" err="1">
                <a:latin typeface="Times New Roman" panose="02020603050405020304" pitchFamily="18" charset="0"/>
                <a:ea typeface="Calibri" panose="020F0502020204030204" pitchFamily="34" charset="0"/>
                <a:cs typeface="Times New Roman" panose="02020603050405020304" pitchFamily="18" charset="0"/>
              </a:rPr>
              <a:t>Chương</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trình</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đã</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làm</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được</a:t>
            </a:r>
            <a:endParaRPr lang="vi-VN" dirty="0">
              <a:latin typeface="Times New Roman" panose="02020603050405020304" pitchFamily="18" charset="0"/>
              <a:cs typeface="Times New Roman" panose="02020603050405020304" pitchFamily="18" charset="0"/>
            </a:endParaRPr>
          </a:p>
        </p:txBody>
      </p:sp>
      <p:sp>
        <p:nvSpPr>
          <p:cNvPr id="14" name="Rectangle 13"/>
          <p:cNvSpPr/>
          <p:nvPr/>
        </p:nvSpPr>
        <p:spPr>
          <a:xfrm>
            <a:off x="565976" y="1011508"/>
            <a:ext cx="1922321" cy="417422"/>
          </a:xfrm>
          <a:prstGeom prst="rect">
            <a:avLst/>
          </a:prstGeom>
        </p:spPr>
        <p:txBody>
          <a:bodyPr wrap="none">
            <a:spAutoFit/>
          </a:bodyPr>
          <a:lstStyle/>
          <a:p>
            <a:pPr lvl="0">
              <a:lnSpc>
                <a:spcPct val="150000"/>
              </a:lnSpc>
              <a:spcBef>
                <a:spcPts val="200"/>
              </a:spcBef>
              <a:spcAft>
                <a:spcPts val="1300"/>
              </a:spcAft>
              <a:tabLst>
                <a:tab pos="228600" algn="l"/>
              </a:tabLst>
            </a:pPr>
            <a:r>
              <a:rPr lang="en-US" sz="1600" b="1" dirty="0" smtClean="0">
                <a:solidFill>
                  <a:schemeClr val="bg2"/>
                </a:solidFill>
                <a:latin typeface="Times New Roman" panose="02020603050405020304" pitchFamily="18" charset="0"/>
                <a:ea typeface="等线 Light"/>
                <a:cs typeface="Times New Roman" panose="02020603050405020304" pitchFamily="18" charset="0"/>
              </a:rPr>
              <a:t>1. </a:t>
            </a:r>
            <a:r>
              <a:rPr lang="en-US" sz="1600" b="1" dirty="0" err="1" smtClean="0">
                <a:solidFill>
                  <a:schemeClr val="bg2"/>
                </a:solidFill>
                <a:latin typeface="Times New Roman" panose="02020603050405020304" pitchFamily="18" charset="0"/>
                <a:ea typeface="等线 Light"/>
                <a:cs typeface="Times New Roman" panose="02020603050405020304" pitchFamily="18" charset="0"/>
              </a:rPr>
              <a:t>Kết</a:t>
            </a:r>
            <a:r>
              <a:rPr lang="en-US" sz="1600" b="1" dirty="0" smtClean="0">
                <a:solidFill>
                  <a:schemeClr val="bg2"/>
                </a:solidFill>
                <a:latin typeface="Times New Roman" panose="02020603050405020304" pitchFamily="18" charset="0"/>
                <a:ea typeface="等线 Light"/>
                <a:cs typeface="Times New Roman" panose="02020603050405020304" pitchFamily="18" charset="0"/>
              </a:rPr>
              <a:t> </a:t>
            </a:r>
            <a:r>
              <a:rPr lang="en-US" sz="1600" b="1" dirty="0" err="1">
                <a:solidFill>
                  <a:schemeClr val="bg2"/>
                </a:solidFill>
                <a:latin typeface="Times New Roman" panose="02020603050405020304" pitchFamily="18" charset="0"/>
                <a:ea typeface="等线 Light"/>
                <a:cs typeface="Times New Roman" panose="02020603050405020304" pitchFamily="18" charset="0"/>
              </a:rPr>
              <a:t>quả</a:t>
            </a:r>
            <a:r>
              <a:rPr lang="en-US" sz="1600" b="1" dirty="0">
                <a:solidFill>
                  <a:schemeClr val="bg2"/>
                </a:solidFill>
                <a:latin typeface="Times New Roman" panose="02020603050405020304" pitchFamily="18" charset="0"/>
                <a:ea typeface="等线 Light"/>
                <a:cs typeface="Times New Roman" panose="02020603050405020304" pitchFamily="18" charset="0"/>
              </a:rPr>
              <a:t> </a:t>
            </a:r>
            <a:r>
              <a:rPr lang="en-US" sz="1600" b="1" dirty="0" err="1">
                <a:solidFill>
                  <a:schemeClr val="bg2"/>
                </a:solidFill>
                <a:latin typeface="Times New Roman" panose="02020603050405020304" pitchFamily="18" charset="0"/>
                <a:ea typeface="等线 Light"/>
                <a:cs typeface="Times New Roman" panose="02020603050405020304" pitchFamily="18" charset="0"/>
              </a:rPr>
              <a:t>đạt</a:t>
            </a:r>
            <a:r>
              <a:rPr lang="en-US" sz="1600" b="1" dirty="0">
                <a:solidFill>
                  <a:schemeClr val="bg2"/>
                </a:solidFill>
                <a:latin typeface="Times New Roman" panose="02020603050405020304" pitchFamily="18" charset="0"/>
                <a:ea typeface="等线 Light"/>
                <a:cs typeface="Times New Roman" panose="02020603050405020304" pitchFamily="18" charset="0"/>
              </a:rPr>
              <a:t> </a:t>
            </a:r>
            <a:r>
              <a:rPr lang="en-US" sz="1600" b="1" dirty="0" err="1">
                <a:solidFill>
                  <a:schemeClr val="bg2"/>
                </a:solidFill>
                <a:latin typeface="Times New Roman" panose="02020603050405020304" pitchFamily="18" charset="0"/>
                <a:ea typeface="等线 Light"/>
                <a:cs typeface="Times New Roman" panose="02020603050405020304" pitchFamily="18" charset="0"/>
              </a:rPr>
              <a:t>được</a:t>
            </a:r>
            <a:endParaRPr lang="vi-VN" b="1" dirty="0">
              <a:solidFill>
                <a:schemeClr val="bg2"/>
              </a:solidFill>
              <a:effectLst/>
              <a:latin typeface="Times New Roman" panose="02020603050405020304" pitchFamily="18" charset="0"/>
              <a:ea typeface="等线 Light"/>
              <a:cs typeface="Times New Roman" panose="02020603050405020304" pitchFamily="18" charset="0"/>
            </a:endParaRPr>
          </a:p>
        </p:txBody>
      </p:sp>
    </p:spTree>
    <p:extLst>
      <p:ext uri="{BB962C8B-B14F-4D97-AF65-F5344CB8AC3E}">
        <p14:creationId xmlns:p14="http://schemas.microsoft.com/office/powerpoint/2010/main" val="30996663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1. </a:t>
            </a:r>
            <a:r>
              <a:rPr lang="en-GB" b="1" dirty="0" err="1" smtClean="0">
                <a:latin typeface="Times New Roman" panose="02020603050405020304" pitchFamily="18" charset="0"/>
                <a:ea typeface="Consolas" panose="020B0609020204030204"/>
                <a:cs typeface="Times New Roman" panose="02020603050405020304" pitchFamily="18" charset="0"/>
                <a:sym typeface="Consolas" panose="020B0609020204030204"/>
              </a:rPr>
              <a:t>Tổng</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quan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về</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Apache Hive</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152" name="Google Shape;152;p4"/>
          <p:cNvSpPr txBox="1">
            <a:spLocks noGrp="1"/>
          </p:cNvSpPr>
          <p:nvPr>
            <p:ph type="body" idx="1"/>
          </p:nvPr>
        </p:nvSpPr>
        <p:spPr>
          <a:xfrm>
            <a:off x="508400" y="1131052"/>
            <a:ext cx="2620360" cy="410553"/>
          </a:xfrm>
          <a:prstGeom prst="rect">
            <a:avLst/>
          </a:prstGeom>
          <a:noFill/>
          <a:ln>
            <a:noFill/>
          </a:ln>
        </p:spPr>
        <p:txBody>
          <a:bodyPr spcFirstLastPara="1" wrap="square" lIns="91425" tIns="91425" rIns="91425" bIns="91425" anchor="t" anchorCtr="0">
            <a:normAutofit fontScale="92500" lnSpcReduction="20000"/>
          </a:bodyPr>
          <a:lstStyle/>
          <a:p>
            <a:pPr marL="76200" lvl="0" indent="0" algn="just">
              <a:buClr>
                <a:srgbClr val="494949"/>
              </a:buClr>
              <a:buSzPts val="2400"/>
              <a:buNone/>
            </a:pPr>
            <a:r>
              <a:rPr lang="vi-VN" sz="1600" b="1" dirty="0" smtClean="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Hive </a:t>
            </a:r>
            <a:r>
              <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ra đời để làm </a:t>
            </a:r>
            <a:r>
              <a:rPr lang="vi-VN" sz="1600" b="1" dirty="0" smtClean="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gì?</a:t>
            </a:r>
            <a:endPar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grpSp>
        <p:nvGrpSpPr>
          <p:cNvPr id="13" name="Group 12"/>
          <p:cNvGrpSpPr/>
          <p:nvPr/>
        </p:nvGrpSpPr>
        <p:grpSpPr>
          <a:xfrm>
            <a:off x="508400" y="1661623"/>
            <a:ext cx="4070688" cy="2729904"/>
            <a:chOff x="508400" y="1661623"/>
            <a:chExt cx="4070688" cy="2729904"/>
          </a:xfrm>
        </p:grpSpPr>
        <p:sp>
          <p:nvSpPr>
            <p:cNvPr id="2" name="Rectangle 1"/>
            <p:cNvSpPr/>
            <p:nvPr/>
          </p:nvSpPr>
          <p:spPr>
            <a:xfrm>
              <a:off x="508400" y="1661623"/>
              <a:ext cx="4070688" cy="523220"/>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cs typeface="Times New Roman" panose="02020603050405020304" pitchFamily="18" charset="0"/>
                </a:rPr>
                <a:t>Hive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một</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dự</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án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phần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mềm</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cung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cấp</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truy</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vấn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phân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tích</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dữ</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liệu</a:t>
              </a:r>
              <a:endParaRPr lang="vi-VN" dirty="0">
                <a:latin typeface="Times New Roman" panose="02020603050405020304" pitchFamily="18" charset="0"/>
                <a:cs typeface="Times New Roman" panose="02020603050405020304" pitchFamily="18" charset="0"/>
              </a:endParaRPr>
            </a:p>
          </p:txBody>
        </p:sp>
        <p:sp>
          <p:nvSpPr>
            <p:cNvPr id="3" name="Rectangle 2"/>
            <p:cNvSpPr/>
            <p:nvPr/>
          </p:nvSpPr>
          <p:spPr>
            <a:xfrm>
              <a:off x="508400" y="2260522"/>
              <a:ext cx="4070688" cy="523220"/>
            </a:xfrm>
            <a:prstGeom prst="rect">
              <a:avLst/>
            </a:prstGeom>
          </p:spPr>
          <p:txBody>
            <a:bodyPr wrap="square">
              <a:spAutoFit/>
            </a:bodyPr>
            <a:lstStyle/>
            <a:p>
              <a:r>
                <a:rPr lang="en-US" dirty="0" err="1" smtClean="0">
                  <a:latin typeface="Times New Roman" panose="02020603050405020304" pitchFamily="18" charset="0"/>
                  <a:ea typeface="Times New Roman" panose="02020603050405020304" pitchFamily="18" charset="0"/>
                  <a:cs typeface="Times New Roman" panose="02020603050405020304" pitchFamily="18" charset="0"/>
                </a:rPr>
                <a:t>Nó</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truy</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vấn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bằng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cú</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pháp</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ngôn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ngữ</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truy</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vấn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cấu</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trúc</a:t>
              </a:r>
              <a:r>
                <a:rPr lang="en-US" dirty="0">
                  <a:latin typeface="Times New Roman" panose="02020603050405020304" pitchFamily="18" charset="0"/>
                  <a:ea typeface="Times New Roman" panose="02020603050405020304" pitchFamily="18" charset="0"/>
                  <a:cs typeface="Times New Roman" panose="02020603050405020304" pitchFamily="18" charset="0"/>
                </a:rPr>
                <a:t> (SQL). </a:t>
              </a:r>
              <a:endParaRPr lang="vi-VN" dirty="0">
                <a:latin typeface="Times New Roman" panose="02020603050405020304" pitchFamily="18" charset="0"/>
                <a:cs typeface="Times New Roman" panose="02020603050405020304" pitchFamily="18" charset="0"/>
              </a:endParaRPr>
            </a:p>
          </p:txBody>
        </p:sp>
        <p:sp>
          <p:nvSpPr>
            <p:cNvPr id="4" name="Rectangle 3"/>
            <p:cNvSpPr/>
            <p:nvPr/>
          </p:nvSpPr>
          <p:spPr>
            <a:xfrm>
              <a:off x="508400" y="2859421"/>
              <a:ext cx="4070688" cy="738664"/>
            </a:xfrm>
            <a:prstGeom prst="rect">
              <a:avLst/>
            </a:prstGeom>
          </p:spPr>
          <p:txBody>
            <a:bodyPr wrap="square">
              <a:spAutoFit/>
            </a:bodyPr>
            <a:lstStyle/>
            <a:p>
              <a:r>
                <a:rPr lang="en-US" dirty="0" err="1" smtClean="0">
                  <a:latin typeface="Times New Roman" panose="02020603050405020304" pitchFamily="18" charset="0"/>
                  <a:ea typeface="Times New Roman" panose="02020603050405020304" pitchFamily="18" charset="0"/>
                  <a:cs typeface="Times New Roman" panose="02020603050405020304" pitchFamily="18" charset="0"/>
                </a:rPr>
                <a:t>Nó</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cs typeface="Times New Roman" panose="02020603050405020304" pitchFamily="18" charset="0"/>
                </a:rPr>
                <a:t>sử</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cs typeface="Times New Roman" panose="02020603050405020304" pitchFamily="18" charset="0"/>
                </a:rPr>
                <a:t>dụng</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vụ</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lưu</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trữ</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dữ</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liệu</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như</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đóng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gói</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dữ</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liệu</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truy</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vấn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đặc</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biệt</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phân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tích</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tập</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dữ</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cs typeface="Times New Roman" panose="02020603050405020304" pitchFamily="18" charset="0"/>
                </a:rPr>
                <a:t>liệu</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khổng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lồ</a:t>
              </a:r>
              <a:endParaRPr lang="vi-VN" dirty="0">
                <a:latin typeface="Times New Roman" panose="02020603050405020304" pitchFamily="18" charset="0"/>
                <a:cs typeface="Times New Roman" panose="02020603050405020304" pitchFamily="18" charset="0"/>
              </a:endParaRPr>
            </a:p>
          </p:txBody>
        </p:sp>
        <p:sp>
          <p:nvSpPr>
            <p:cNvPr id="6" name="Rectangle 5"/>
            <p:cNvSpPr/>
            <p:nvPr/>
          </p:nvSpPr>
          <p:spPr>
            <a:xfrm>
              <a:off x="508400" y="3652863"/>
              <a:ext cx="4070688" cy="738664"/>
            </a:xfrm>
            <a:prstGeom prst="rect">
              <a:avLst/>
            </a:prstGeom>
          </p:spPr>
          <p:txBody>
            <a:bodyPr wrap="square">
              <a:spAutoFit/>
            </a:bodyPr>
            <a:lstStyle/>
            <a:p>
              <a:r>
                <a:rPr lang="en-US" dirty="0" err="1">
                  <a:latin typeface="Times New Roman" panose="02020603050405020304" pitchFamily="18" charset="0"/>
                  <a:ea typeface="Times New Roman" panose="02020603050405020304" pitchFamily="18" charset="0"/>
                  <a:cs typeface="Times New Roman" panose="02020603050405020304" pitchFamily="18" charset="0"/>
                </a:rPr>
                <a:t>Nó</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thiết</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kế</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để</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nâng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cao</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khả</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năng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mở</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rộng</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hiệu</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suất</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khả</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năng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chịu</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lỗi</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kết</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hợp</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lỏng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lẻo</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với</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định</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dạng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đầu</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vào</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của</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nó</a:t>
              </a:r>
              <a:endParaRPr lang="vi-VN" dirty="0">
                <a:latin typeface="Times New Roman" panose="02020603050405020304" pitchFamily="18" charset="0"/>
                <a:cs typeface="Times New Roman" panose="02020603050405020304" pitchFamily="18" charset="0"/>
              </a:endParaRPr>
            </a:p>
          </p:txBody>
        </p:sp>
      </p:grpSp>
      <p:sp>
        <p:nvSpPr>
          <p:cNvPr id="7" name="Rectangle 6"/>
          <p:cNvSpPr/>
          <p:nvPr/>
        </p:nvSpPr>
        <p:spPr>
          <a:xfrm>
            <a:off x="5056142" y="1141587"/>
            <a:ext cx="1824538" cy="340093"/>
          </a:xfrm>
          <a:prstGeom prst="rect">
            <a:avLst/>
          </a:prstGeom>
        </p:spPr>
        <p:txBody>
          <a:bodyPr wrap="none">
            <a:spAutoFit/>
          </a:bodyPr>
          <a:lstStyle/>
          <a:p>
            <a:pPr lvl="0" algn="just">
              <a:lnSpc>
                <a:spcPct val="115000"/>
              </a:lnSpc>
              <a:spcAft>
                <a:spcPts val="600"/>
              </a:spcAft>
            </a:pPr>
            <a:r>
              <a:rPr lang="en-US" b="1" dirty="0" err="1" smtClean="0">
                <a:latin typeface="Times New Roman" panose="02020603050405020304" pitchFamily="18" charset="0"/>
                <a:ea typeface="Times New Roman" panose="02020603050405020304" pitchFamily="18" charset="0"/>
                <a:cs typeface="Times New Roman" panose="02020603050405020304" pitchFamily="18" charset="0"/>
              </a:rPr>
              <a:t>Kiến</a:t>
            </a:r>
            <a:r>
              <a:rPr lang="en-US" b="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ea typeface="Times New Roman" panose="02020603050405020304" pitchFamily="18" charset="0"/>
                <a:cs typeface="Times New Roman" panose="02020603050405020304" pitchFamily="18" charset="0"/>
              </a:rPr>
              <a:t>trúc</a:t>
            </a:r>
            <a:r>
              <a:rPr lang="en-US" b="1" dirty="0" smtClean="0">
                <a:latin typeface="Times New Roman" panose="02020603050405020304" pitchFamily="18" charset="0"/>
                <a:ea typeface="Times New Roman" panose="02020603050405020304" pitchFamily="18" charset="0"/>
                <a:cs typeface="Times New Roman" panose="02020603050405020304" pitchFamily="18" charset="0"/>
              </a:rPr>
              <a:t> Hive </a:t>
            </a:r>
            <a:r>
              <a:rPr lang="en-US" b="1" dirty="0" err="1" smtClean="0">
                <a:latin typeface="Times New Roman" panose="02020603050405020304" pitchFamily="18" charset="0"/>
                <a:ea typeface="Times New Roman" panose="02020603050405020304" pitchFamily="18" charset="0"/>
                <a:cs typeface="Times New Roman" panose="02020603050405020304" pitchFamily="18" charset="0"/>
              </a:rPr>
              <a:t>là</a:t>
            </a:r>
            <a:r>
              <a:rPr lang="en-US" b="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ea typeface="Times New Roman" panose="02020603050405020304" pitchFamily="18" charset="0"/>
                <a:cs typeface="Times New Roman" panose="02020603050405020304" pitchFamily="18" charset="0"/>
              </a:rPr>
              <a:t>gì</a:t>
            </a:r>
            <a:r>
              <a:rPr lang="en-US" b="1"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vi-VN" sz="1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9" name="Straight Connector 8"/>
          <p:cNvCxnSpPr/>
          <p:nvPr/>
        </p:nvCxnSpPr>
        <p:spPr>
          <a:xfrm>
            <a:off x="4659161" y="1311634"/>
            <a:ext cx="0" cy="31965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802372" y="1661623"/>
            <a:ext cx="3994298" cy="523220"/>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cs typeface="Times New Roman" panose="02020603050405020304" pitchFamily="18" charset="0"/>
              </a:rPr>
              <a:t>Hive </a:t>
            </a:r>
            <a:r>
              <a:rPr lang="en-US" dirty="0" smtClean="0">
                <a:latin typeface="Times New Roman" panose="02020603050405020304" pitchFamily="18" charset="0"/>
                <a:ea typeface="Calibri" panose="020F0502020204030204" pitchFamily="34" charset="0"/>
                <a:cs typeface="Times New Roman" panose="02020603050405020304" pitchFamily="18" charset="0"/>
              </a:rPr>
              <a:t>UI: </a:t>
            </a:r>
            <a:r>
              <a:rPr lang="en-US" dirty="0" err="1">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phép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Hive</a:t>
            </a:r>
            <a:endParaRPr lang="vi-VN" dirty="0">
              <a:latin typeface="Times New Roman" panose="02020603050405020304" pitchFamily="18" charset="0"/>
              <a:cs typeface="Times New Roman" panose="02020603050405020304" pitchFamily="18" charset="0"/>
            </a:endParaRPr>
          </a:p>
        </p:txBody>
      </p:sp>
      <p:sp>
        <p:nvSpPr>
          <p:cNvPr id="11" name="Rectangle 10"/>
          <p:cNvSpPr/>
          <p:nvPr/>
        </p:nvSpPr>
        <p:spPr>
          <a:xfrm>
            <a:off x="4802372" y="2260522"/>
            <a:ext cx="3994298" cy="738664"/>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cs typeface="Times New Roman" panose="02020603050405020304" pitchFamily="18" charset="0"/>
              </a:rPr>
              <a:t>Hive Driver: </a:t>
            </a:r>
            <a:r>
              <a:rPr lang="en-US" dirty="0" err="1">
                <a:latin typeface="Times New Roman" panose="02020603050405020304" pitchFamily="18" charset="0"/>
                <a:ea typeface="Calibri" panose="020F0502020204030204" pitchFamily="34" charset="0"/>
                <a:cs typeface="Times New Roman" panose="02020603050405020304" pitchFamily="18" charset="0"/>
              </a:rPr>
              <a:t>thành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phần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nhận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truy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vấn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chuyển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truy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vấn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này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thành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MapReduce</a:t>
            </a:r>
            <a:r>
              <a:rPr lang="en-US" dirty="0">
                <a:latin typeface="Times New Roman" panose="02020603050405020304" pitchFamily="18" charset="0"/>
                <a:ea typeface="Calibri" panose="020F0502020204030204" pitchFamily="34" charset="0"/>
                <a:cs typeface="Times New Roman" panose="02020603050405020304" pitchFamily="18" charset="0"/>
              </a:rPr>
              <a:t> Jobs </a:t>
            </a:r>
            <a:r>
              <a:rPr lang="en-US" dirty="0" err="1">
                <a:latin typeface="Times New Roman" panose="02020603050405020304" pitchFamily="18" charset="0"/>
                <a:ea typeface="Calibri" panose="020F0502020204030204" pitchFamily="34" charset="0"/>
                <a:cs typeface="Times New Roman" panose="02020603050405020304" pitchFamily="18" charset="0"/>
              </a:rPr>
              <a:t>để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tiến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hành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xử</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lý</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yêu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người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sử</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dụng</a:t>
            </a:r>
            <a:endParaRPr lang="vi-VN" dirty="0">
              <a:latin typeface="Times New Roman" panose="02020603050405020304" pitchFamily="18" charset="0"/>
              <a:cs typeface="Times New Roman" panose="02020603050405020304" pitchFamily="18" charset="0"/>
            </a:endParaRPr>
          </a:p>
        </p:txBody>
      </p:sp>
      <p:sp>
        <p:nvSpPr>
          <p:cNvPr id="12" name="Rectangle 11"/>
          <p:cNvSpPr/>
          <p:nvPr/>
        </p:nvSpPr>
        <p:spPr>
          <a:xfrm>
            <a:off x="4802372" y="3074865"/>
            <a:ext cx="3994298" cy="738664"/>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cs typeface="Times New Roman" panose="02020603050405020304" pitchFamily="18" charset="0"/>
              </a:rPr>
              <a:t>Hive </a:t>
            </a:r>
            <a:r>
              <a:rPr lang="en-US" dirty="0" err="1">
                <a:latin typeface="Times New Roman" panose="02020603050405020304" pitchFamily="18" charset="0"/>
                <a:ea typeface="Calibri" panose="020F0502020204030204" pitchFamily="34" charset="0"/>
                <a:cs typeface="Times New Roman" panose="02020603050405020304" pitchFamily="18" charset="0"/>
              </a:rPr>
              <a:t>Metastore</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thành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phần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lưu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trữ</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metadata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Hive: table, </a:t>
            </a:r>
            <a:r>
              <a:rPr lang="en-US" dirty="0" err="1">
                <a:latin typeface="Times New Roman" panose="02020603050405020304" pitchFamily="18" charset="0"/>
                <a:ea typeface="Calibri" panose="020F0502020204030204" pitchFamily="34" charset="0"/>
                <a:cs typeface="Times New Roman" panose="02020603050405020304" pitchFamily="18" charset="0"/>
              </a:rPr>
              <a:t>partion</a:t>
            </a:r>
            <a:r>
              <a:rPr lang="en-US" dirty="0">
                <a:latin typeface="Times New Roman" panose="02020603050405020304" pitchFamily="18" charset="0"/>
                <a:ea typeface="Calibri" panose="020F0502020204030204" pitchFamily="34" charset="0"/>
                <a:cs typeface="Times New Roman" panose="02020603050405020304" pitchFamily="18" charset="0"/>
              </a:rPr>
              <a:t>, buckets </a:t>
            </a:r>
            <a:r>
              <a:rPr lang="en-US" dirty="0" err="1">
                <a:latin typeface="Times New Roman" panose="02020603050405020304" pitchFamily="18" charset="0"/>
                <a:ea typeface="Calibri" panose="020F0502020204030204" pitchFamily="34" charset="0"/>
                <a:cs typeface="Times New Roman" panose="02020603050405020304" pitchFamily="18" charset="0"/>
              </a:rPr>
              <a:t>bao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gồm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cả</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thông</a:t>
            </a:r>
            <a:r>
              <a:rPr lang="en-US" dirty="0">
                <a:latin typeface="Times New Roman" panose="02020603050405020304" pitchFamily="18" charset="0"/>
                <a:ea typeface="Calibri" panose="020F0502020204030204" pitchFamily="34" charset="0"/>
                <a:cs typeface="Times New Roman" panose="02020603050405020304" pitchFamily="18" charset="0"/>
              </a:rPr>
              <a:t> tin </a:t>
            </a:r>
            <a:r>
              <a:rPr lang="en-US" dirty="0" err="1">
                <a:latin typeface="Times New Roman" panose="02020603050405020304" pitchFamily="18" charset="0"/>
                <a:ea typeface="Calibri" panose="020F0502020204030204" pitchFamily="34" charset="0"/>
                <a:cs typeface="Times New Roman" panose="02020603050405020304" pitchFamily="18" charset="0"/>
              </a:rPr>
              <a:t>về</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column </a:t>
            </a:r>
            <a:r>
              <a:rPr lang="en-US" dirty="0" err="1">
                <a:latin typeface="Times New Roman" panose="02020603050405020304" pitchFamily="18" charset="0"/>
                <a:ea typeface="Calibri" panose="020F0502020204030204" pitchFamily="34" charset="0"/>
                <a:cs typeface="Times New Roman" panose="02020603050405020304" pitchFamily="18" charset="0"/>
              </a:rPr>
              <a:t>trong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mỗi</a:t>
            </a:r>
            <a:r>
              <a:rPr lang="en-US" dirty="0">
                <a:latin typeface="Times New Roman" panose="02020603050405020304" pitchFamily="18" charset="0"/>
                <a:ea typeface="Calibri" panose="020F0502020204030204" pitchFamily="34" charset="0"/>
                <a:cs typeface="Times New Roman" panose="02020603050405020304" pitchFamily="18" charset="0"/>
              </a:rPr>
              <a:t> table</a:t>
            </a:r>
            <a:endParaRPr lang="vi-VN" dirty="0">
              <a:latin typeface="Times New Roman" panose="02020603050405020304" pitchFamily="18" charset="0"/>
              <a:cs typeface="Times New Roman" panose="02020603050405020304" pitchFamily="18" charset="0"/>
            </a:endParaRPr>
          </a:p>
        </p:txBody>
      </p:sp>
      <p:pic>
        <p:nvPicPr>
          <p:cNvPr id="15" name="Picture 14" descr="IMG_256"/>
          <p:cNvPicPr/>
          <p:nvPr/>
        </p:nvPicPr>
        <p:blipFill>
          <a:blip r:embed="rId3"/>
          <a:stretch>
            <a:fillRect/>
          </a:stretch>
        </p:blipFill>
        <p:spPr>
          <a:xfrm>
            <a:off x="365190" y="1455422"/>
            <a:ext cx="4180694" cy="2966600"/>
          </a:xfrm>
          <a:prstGeom prst="rect">
            <a:avLst/>
          </a:prstGeom>
          <a:noFill/>
          <a:ln w="9525">
            <a:noFill/>
          </a:ln>
        </p:spPr>
      </p:pic>
    </p:spTree>
    <p:extLst>
      <p:ext uri="{BB962C8B-B14F-4D97-AF65-F5344CB8AC3E}">
        <p14:creationId xmlns:p14="http://schemas.microsoft.com/office/powerpoint/2010/main" val="13427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688626"/>
          </a:xfrm>
          <a:prstGeom prst="rect">
            <a:avLst/>
          </a:prstGeom>
          <a:noFill/>
          <a:ln>
            <a:noFill/>
          </a:ln>
        </p:spPr>
        <p:txBody>
          <a:bodyPr spcFirstLastPara="1" wrap="square" lIns="91425" tIns="91425" rIns="91425" bIns="91425" anchor="t" anchorCtr="0">
            <a:normAutofit/>
          </a:bodyPr>
          <a:lstStyle/>
          <a:p>
            <a:pPr lvl="0">
              <a:buSzPts val="3111"/>
            </a:pP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3. KẾT LUẬN</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cxnSp>
        <p:nvCxnSpPr>
          <p:cNvPr id="6" name="Straight Connector 5"/>
          <p:cNvCxnSpPr>
            <a:stCxn id="151" idx="2"/>
          </p:cNvCxnSpPr>
          <p:nvPr/>
        </p:nvCxnSpPr>
        <p:spPr>
          <a:xfrm>
            <a:off x="4261250" y="1127051"/>
            <a:ext cx="5950" cy="361507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87702" y="1473174"/>
            <a:ext cx="4288465" cy="3477875"/>
          </a:xfrm>
          <a:prstGeom prst="rect">
            <a:avLst/>
          </a:prstGeom>
        </p:spPr>
        <p:txBody>
          <a:bodyPr wrap="square">
            <a:spAutoFit/>
          </a:bodyPr>
          <a:lstStyle/>
          <a:p>
            <a:pPr lvl="0" algn="just">
              <a:lnSpc>
                <a:spcPct val="150000"/>
              </a:lnSpc>
              <a:spcAft>
                <a:spcPts val="600"/>
              </a:spcAft>
            </a:pPr>
            <a:r>
              <a:rPr lang="vi-VN" dirty="0" smtClean="0">
                <a:latin typeface="Times New Roman" panose="02020603050405020304" pitchFamily="18" charset="0"/>
                <a:ea typeface="等线 Light"/>
                <a:cs typeface="Times New Roman" panose="02020603050405020304" pitchFamily="18" charset="0"/>
              </a:rPr>
              <a:t>- Chưa </a:t>
            </a:r>
            <a:r>
              <a:rPr lang="vi-VN" dirty="0">
                <a:latin typeface="Times New Roman" panose="02020603050405020304" pitchFamily="18" charset="0"/>
                <a:ea typeface="等线 Light"/>
                <a:cs typeface="Times New Roman" panose="02020603050405020304" pitchFamily="18" charset="0"/>
              </a:rPr>
              <a:t>cấu hình được Hive Web Interface (HWI) do phiên bản nhóm cài đặt hiện tại quá cao, không hỗ trợ HWI.</a:t>
            </a:r>
          </a:p>
          <a:p>
            <a:pPr lvl="0" algn="just">
              <a:lnSpc>
                <a:spcPct val="150000"/>
              </a:lnSpc>
              <a:spcAft>
                <a:spcPts val="600"/>
              </a:spcAft>
            </a:pPr>
            <a:r>
              <a:rPr lang="vi-VN" dirty="0" smtClean="0">
                <a:latin typeface="Times New Roman" panose="02020603050405020304" pitchFamily="18" charset="0"/>
                <a:ea typeface="等线 Light"/>
                <a:cs typeface="Times New Roman" panose="02020603050405020304" pitchFamily="18" charset="0"/>
              </a:rPr>
              <a:t>- Để </a:t>
            </a:r>
            <a:r>
              <a:rPr lang="vi-VN" dirty="0">
                <a:latin typeface="Times New Roman" panose="02020603050405020304" pitchFamily="18" charset="0"/>
                <a:ea typeface="等线 Light"/>
                <a:cs typeface="Times New Roman" panose="02020603050405020304" pitchFamily="18" charset="0"/>
              </a:rPr>
              <a:t>có thể sử dụng được HWI, cần phải sử dụng phiên bản Hive 2.2.0 trở xuống. Nhưng các phiên bản Hive 2.2.x không hỗ trợ Derby và Ant nên phải cài thêm. Trong quá trình cài đặt HWI, do bị giới hạn về mặt thời gian và con người nên nhóm vẫn chưa cài đặt được.</a:t>
            </a:r>
          </a:p>
          <a:p>
            <a:pPr lvl="0" algn="just">
              <a:lnSpc>
                <a:spcPct val="150000"/>
              </a:lnSpc>
              <a:spcAft>
                <a:spcPts val="600"/>
              </a:spcAft>
            </a:pPr>
            <a:r>
              <a:rPr lang="vi-VN" dirty="0" smtClean="0">
                <a:latin typeface="Times New Roman" panose="02020603050405020304" pitchFamily="18" charset="0"/>
                <a:ea typeface="等线 Light"/>
                <a:cs typeface="Times New Roman" panose="02020603050405020304" pitchFamily="18" charset="0"/>
              </a:rPr>
              <a:t>- Dịch </a:t>
            </a:r>
            <a:r>
              <a:rPr lang="vi-VN" dirty="0">
                <a:latin typeface="Times New Roman" panose="02020603050405020304" pitchFamily="18" charset="0"/>
                <a:ea typeface="等线 Light"/>
                <a:cs typeface="Times New Roman" panose="02020603050405020304" pitchFamily="18" charset="0"/>
              </a:rPr>
              <a:t>vụ EMR bị terminated cụm Hadoop nên làm lại nhiều lần gặp nhiều khó khăn</a:t>
            </a:r>
          </a:p>
        </p:txBody>
      </p:sp>
      <p:sp>
        <p:nvSpPr>
          <p:cNvPr id="14" name="Rectangle 13"/>
          <p:cNvSpPr/>
          <p:nvPr/>
        </p:nvSpPr>
        <p:spPr>
          <a:xfrm>
            <a:off x="565976" y="1011508"/>
            <a:ext cx="1152880" cy="417422"/>
          </a:xfrm>
          <a:prstGeom prst="rect">
            <a:avLst/>
          </a:prstGeom>
        </p:spPr>
        <p:txBody>
          <a:bodyPr wrap="none">
            <a:spAutoFit/>
          </a:bodyPr>
          <a:lstStyle/>
          <a:p>
            <a:pPr lvl="0">
              <a:lnSpc>
                <a:spcPct val="150000"/>
              </a:lnSpc>
              <a:spcBef>
                <a:spcPts val="200"/>
              </a:spcBef>
              <a:spcAft>
                <a:spcPts val="1300"/>
              </a:spcAft>
              <a:tabLst>
                <a:tab pos="228600" algn="l"/>
              </a:tabLst>
            </a:pPr>
            <a:r>
              <a:rPr lang="vi-VN" sz="1600" b="1" dirty="0" smtClean="0">
                <a:solidFill>
                  <a:schemeClr val="bg2"/>
                </a:solidFill>
                <a:latin typeface="Times New Roman" panose="02020603050405020304" pitchFamily="18" charset="0"/>
                <a:ea typeface="等线 Light"/>
                <a:cs typeface="Times New Roman" panose="02020603050405020304" pitchFamily="18" charset="0"/>
              </a:rPr>
              <a:t>2. Ưu </a:t>
            </a:r>
            <a:r>
              <a:rPr lang="vi-VN" sz="1600" b="1" dirty="0">
                <a:solidFill>
                  <a:schemeClr val="bg2"/>
                </a:solidFill>
                <a:latin typeface="Times New Roman" panose="02020603050405020304" pitchFamily="18" charset="0"/>
                <a:ea typeface="等线 Light"/>
                <a:cs typeface="Times New Roman" panose="02020603050405020304" pitchFamily="18" charset="0"/>
              </a:rPr>
              <a:t>điểm</a:t>
            </a:r>
            <a:endParaRPr lang="vi-VN" b="1" dirty="0">
              <a:solidFill>
                <a:schemeClr val="bg2"/>
              </a:solidFill>
              <a:effectLst/>
              <a:latin typeface="Times New Roman" panose="02020603050405020304" pitchFamily="18" charset="0"/>
              <a:ea typeface="等线 Light"/>
              <a:cs typeface="Times New Roman" panose="02020603050405020304" pitchFamily="18" charset="0"/>
            </a:endParaRPr>
          </a:p>
        </p:txBody>
      </p:sp>
      <p:sp>
        <p:nvSpPr>
          <p:cNvPr id="2" name="Rectangle 1"/>
          <p:cNvSpPr/>
          <p:nvPr/>
        </p:nvSpPr>
        <p:spPr>
          <a:xfrm>
            <a:off x="379228" y="1473173"/>
            <a:ext cx="3583172" cy="2185214"/>
          </a:xfrm>
          <a:prstGeom prst="rect">
            <a:avLst/>
          </a:prstGeom>
        </p:spPr>
        <p:txBody>
          <a:bodyPr wrap="square">
            <a:spAutoFit/>
          </a:bodyPr>
          <a:lstStyle/>
          <a:p>
            <a:pPr lvl="0" algn="just">
              <a:lnSpc>
                <a:spcPct val="150000"/>
              </a:lnSpc>
              <a:spcAft>
                <a:spcPts val="600"/>
              </a:spcAft>
            </a:pP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Hoạt</a:t>
            </a:r>
            <a:r>
              <a:rPr lang="en-US" dirty="0" smtClean="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động</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của</a:t>
            </a:r>
            <a:r>
              <a:rPr lang="en-US" dirty="0">
                <a:latin typeface="Times New Roman" panose="02020603050405020304" pitchFamily="18" charset="0"/>
                <a:ea typeface="等线 Light"/>
                <a:cs typeface="Times New Roman" panose="02020603050405020304" pitchFamily="18" charset="0"/>
              </a:rPr>
              <a:t> Hive </a:t>
            </a:r>
            <a:r>
              <a:rPr lang="en-US" dirty="0" err="1">
                <a:latin typeface="Times New Roman" panose="02020603050405020304" pitchFamily="18" charset="0"/>
                <a:ea typeface="等线 Light"/>
                <a:cs typeface="Times New Roman" panose="02020603050405020304" pitchFamily="18" charset="0"/>
              </a:rPr>
              <a:t>diễn</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ra</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một</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cách</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trơn</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tru</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và</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chính</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xác</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không</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xảy</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ra</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tình</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trạng</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lỗi</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trong</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hệ</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thống</a:t>
            </a:r>
            <a:r>
              <a:rPr lang="en-US" dirty="0">
                <a:latin typeface="Times New Roman" panose="02020603050405020304" pitchFamily="18" charset="0"/>
                <a:ea typeface="等线 Light"/>
                <a:cs typeface="Times New Roman" panose="02020603050405020304" pitchFamily="18" charset="0"/>
              </a:rPr>
              <a:t>.</a:t>
            </a:r>
            <a:endParaRPr lang="vi-VN" sz="1200" dirty="0">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50000"/>
              </a:lnSpc>
              <a:spcAft>
                <a:spcPts val="600"/>
              </a:spcAft>
            </a:pP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Lưu</a:t>
            </a:r>
            <a:r>
              <a:rPr lang="en-US" dirty="0" smtClean="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trữ</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được</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lượng</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dữ</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liệu</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lớn</a:t>
            </a:r>
            <a:r>
              <a:rPr lang="en-US" dirty="0">
                <a:latin typeface="Times New Roman" panose="02020603050405020304" pitchFamily="18" charset="0"/>
                <a:ea typeface="等线 Light"/>
                <a:cs typeface="Times New Roman" panose="02020603050405020304" pitchFamily="18" charset="0"/>
              </a:rPr>
              <a:t>.</a:t>
            </a:r>
            <a:endParaRPr lang="vi-VN" sz="1200" dirty="0">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50000"/>
              </a:lnSpc>
              <a:spcAft>
                <a:spcPts val="600"/>
              </a:spcAft>
            </a:pP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Xử</a:t>
            </a:r>
            <a:r>
              <a:rPr lang="en-US" dirty="0" smtClean="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lý</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thông</a:t>
            </a:r>
            <a:r>
              <a:rPr lang="en-US" dirty="0">
                <a:latin typeface="Times New Roman" panose="02020603050405020304" pitchFamily="18" charset="0"/>
                <a:ea typeface="等线 Light"/>
                <a:cs typeface="Times New Roman" panose="02020603050405020304" pitchFamily="18" charset="0"/>
              </a:rPr>
              <a:t> tin, </a:t>
            </a:r>
            <a:r>
              <a:rPr lang="en-US" dirty="0" err="1">
                <a:latin typeface="Times New Roman" panose="02020603050405020304" pitchFamily="18" charset="0"/>
                <a:ea typeface="等线 Light"/>
                <a:cs typeface="Times New Roman" panose="02020603050405020304" pitchFamily="18" charset="0"/>
              </a:rPr>
              <a:t>truy</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vấn</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dữ</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liệu</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chính</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xác</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và</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nhanh</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chóng</a:t>
            </a:r>
            <a:r>
              <a:rPr lang="en-US" dirty="0">
                <a:latin typeface="Times New Roman" panose="02020603050405020304" pitchFamily="18" charset="0"/>
                <a:ea typeface="等线 Light"/>
                <a:cs typeface="Times New Roman" panose="02020603050405020304" pitchFamily="18" charset="0"/>
              </a:rPr>
              <a:t>.</a:t>
            </a:r>
            <a:endParaRPr lang="vi-VN" sz="1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 name="Rectangle 9"/>
          <p:cNvSpPr/>
          <p:nvPr/>
        </p:nvSpPr>
        <p:spPr>
          <a:xfrm>
            <a:off x="4534845" y="1011508"/>
            <a:ext cx="1465466" cy="417422"/>
          </a:xfrm>
          <a:prstGeom prst="rect">
            <a:avLst/>
          </a:prstGeom>
        </p:spPr>
        <p:txBody>
          <a:bodyPr wrap="none">
            <a:spAutoFit/>
          </a:bodyPr>
          <a:lstStyle/>
          <a:p>
            <a:pPr lvl="0">
              <a:lnSpc>
                <a:spcPct val="150000"/>
              </a:lnSpc>
              <a:spcBef>
                <a:spcPts val="200"/>
              </a:spcBef>
              <a:spcAft>
                <a:spcPts val="1300"/>
              </a:spcAft>
              <a:tabLst>
                <a:tab pos="228600" algn="l"/>
              </a:tabLst>
            </a:pPr>
            <a:r>
              <a:rPr lang="vi-VN" sz="1600" b="1" dirty="0" smtClean="0">
                <a:solidFill>
                  <a:schemeClr val="bg2"/>
                </a:solidFill>
                <a:latin typeface="Times New Roman" panose="02020603050405020304" pitchFamily="18" charset="0"/>
                <a:ea typeface="等线 Light"/>
                <a:cs typeface="Times New Roman" panose="02020603050405020304" pitchFamily="18" charset="0"/>
              </a:rPr>
              <a:t>3. Nhược </a:t>
            </a:r>
            <a:r>
              <a:rPr lang="vi-VN" sz="1600" b="1" dirty="0">
                <a:solidFill>
                  <a:schemeClr val="bg2"/>
                </a:solidFill>
                <a:latin typeface="Times New Roman" panose="02020603050405020304" pitchFamily="18" charset="0"/>
                <a:ea typeface="等线 Light"/>
                <a:cs typeface="Times New Roman" panose="02020603050405020304" pitchFamily="18" charset="0"/>
              </a:rPr>
              <a:t>điểm</a:t>
            </a:r>
            <a:endParaRPr lang="vi-VN" b="1" dirty="0">
              <a:solidFill>
                <a:schemeClr val="bg2"/>
              </a:solidFill>
              <a:effectLst/>
              <a:latin typeface="Times New Roman" panose="02020603050405020304" pitchFamily="18" charset="0"/>
              <a:ea typeface="等线 Light"/>
              <a:cs typeface="Times New Roman" panose="02020603050405020304" pitchFamily="18" charset="0"/>
            </a:endParaRPr>
          </a:p>
        </p:txBody>
      </p:sp>
    </p:spTree>
    <p:extLst>
      <p:ext uri="{BB962C8B-B14F-4D97-AF65-F5344CB8AC3E}">
        <p14:creationId xmlns:p14="http://schemas.microsoft.com/office/powerpoint/2010/main" val="14417558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688626"/>
          </a:xfrm>
          <a:prstGeom prst="rect">
            <a:avLst/>
          </a:prstGeom>
          <a:noFill/>
          <a:ln>
            <a:noFill/>
          </a:ln>
        </p:spPr>
        <p:txBody>
          <a:bodyPr spcFirstLastPara="1" wrap="square" lIns="91425" tIns="91425" rIns="91425" bIns="91425" anchor="t" anchorCtr="0">
            <a:normAutofit/>
          </a:bodyPr>
          <a:lstStyle/>
          <a:p>
            <a:pPr lvl="0">
              <a:buSzPts val="3111"/>
            </a:pP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3. KẾT LUẬN</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3" name="Rectangle 2"/>
          <p:cNvSpPr/>
          <p:nvPr/>
        </p:nvSpPr>
        <p:spPr>
          <a:xfrm>
            <a:off x="508400" y="1522820"/>
            <a:ext cx="7983470" cy="2031325"/>
          </a:xfrm>
          <a:prstGeom prst="rect">
            <a:avLst/>
          </a:prstGeom>
        </p:spPr>
        <p:txBody>
          <a:bodyPr wrap="square">
            <a:spAutoFit/>
          </a:bodyPr>
          <a:lstStyle/>
          <a:p>
            <a:pPr lvl="0">
              <a:lnSpc>
                <a:spcPct val="150000"/>
              </a:lnSpc>
            </a:pPr>
            <a:r>
              <a:rPr lang="vi-VN" dirty="0" smtClean="0">
                <a:latin typeface="Times New Roman" panose="02020603050405020304" pitchFamily="18" charset="0"/>
                <a:cs typeface="Times New Roman" panose="02020603050405020304" pitchFamily="18" charset="0"/>
              </a:rPr>
              <a:t>- Tiếp </a:t>
            </a:r>
            <a:r>
              <a:rPr lang="vi-VN" dirty="0">
                <a:latin typeface="Times New Roman" panose="02020603050405020304" pitchFamily="18" charset="0"/>
                <a:cs typeface="Times New Roman" panose="02020603050405020304" pitchFamily="18" charset="0"/>
              </a:rPr>
              <a:t>tục hoàn thiện các chức năng còn thiếu.</a:t>
            </a:r>
          </a:p>
          <a:p>
            <a:pPr lvl="0">
              <a:lnSpc>
                <a:spcPct val="150000"/>
              </a:lnSpc>
            </a:pPr>
            <a:r>
              <a:rPr lang="vi-VN" dirty="0" smtClean="0">
                <a:latin typeface="Times New Roman" panose="02020603050405020304" pitchFamily="18" charset="0"/>
                <a:cs typeface="Times New Roman" panose="02020603050405020304" pitchFamily="18" charset="0"/>
              </a:rPr>
              <a:t>- Xây </a:t>
            </a:r>
            <a:r>
              <a:rPr lang="vi-VN" dirty="0">
                <a:latin typeface="Times New Roman" panose="02020603050405020304" pitchFamily="18" charset="0"/>
                <a:cs typeface="Times New Roman" panose="02020603050405020304" pitchFamily="18" charset="0"/>
              </a:rPr>
              <a:t>dựng và quản lý data warehouse lớn hơn.</a:t>
            </a:r>
          </a:p>
          <a:p>
            <a:pPr lvl="0">
              <a:lnSpc>
                <a:spcPct val="150000"/>
              </a:lnSpc>
            </a:pPr>
            <a:r>
              <a:rPr lang="vi-VN" dirty="0" smtClean="0">
                <a:latin typeface="Times New Roman" panose="02020603050405020304" pitchFamily="18" charset="0"/>
                <a:cs typeface="Times New Roman" panose="02020603050405020304" pitchFamily="18" charset="0"/>
              </a:rPr>
              <a:t>- Tìm </a:t>
            </a:r>
            <a:r>
              <a:rPr lang="vi-VN" dirty="0">
                <a:latin typeface="Times New Roman" panose="02020603050405020304" pitchFamily="18" charset="0"/>
                <a:cs typeface="Times New Roman" panose="02020603050405020304" pitchFamily="18" charset="0"/>
              </a:rPr>
              <a:t>hiểu và cài đặt giao diện HWI ở các phiên bản cũ hơn hoặc liên kết với các giao diện hỗ trợ ngôn ngữ khác.</a:t>
            </a:r>
          </a:p>
          <a:p>
            <a:pPr lvl="0">
              <a:lnSpc>
                <a:spcPct val="150000"/>
              </a:lnSpc>
            </a:pPr>
            <a:r>
              <a:rPr lang="vi-VN" dirty="0" smtClean="0">
                <a:latin typeface="Times New Roman" panose="02020603050405020304" pitchFamily="18" charset="0"/>
                <a:cs typeface="Times New Roman" panose="02020603050405020304" pitchFamily="18" charset="0"/>
              </a:rPr>
              <a:t>- Thực </a:t>
            </a:r>
            <a:r>
              <a:rPr lang="vi-VN" dirty="0">
                <a:latin typeface="Times New Roman" panose="02020603050405020304" pitchFamily="18" charset="0"/>
                <a:cs typeface="Times New Roman" panose="02020603050405020304" pitchFamily="18" charset="0"/>
              </a:rPr>
              <a:t>hiện thêm nhiều các câu truy vấn.</a:t>
            </a:r>
          </a:p>
          <a:p>
            <a:pPr lvl="0">
              <a:lnSpc>
                <a:spcPct val="150000"/>
              </a:lnSpc>
            </a:pPr>
            <a:r>
              <a:rPr lang="vi-VN" dirty="0" smtClean="0">
                <a:latin typeface="Times New Roman" panose="02020603050405020304" pitchFamily="18" charset="0"/>
                <a:cs typeface="Times New Roman" panose="02020603050405020304" pitchFamily="18" charset="0"/>
              </a:rPr>
              <a:t>- Đánh </a:t>
            </a:r>
            <a:r>
              <a:rPr lang="vi-VN" dirty="0">
                <a:latin typeface="Times New Roman" panose="02020603050405020304" pitchFamily="18" charset="0"/>
                <a:cs typeface="Times New Roman" panose="02020603050405020304" pitchFamily="18" charset="0"/>
              </a:rPr>
              <a:t>giá chi phí sử dụng trên AWS</a:t>
            </a:r>
          </a:p>
        </p:txBody>
      </p:sp>
      <p:sp>
        <p:nvSpPr>
          <p:cNvPr id="14" name="Rectangle 13"/>
          <p:cNvSpPr/>
          <p:nvPr/>
        </p:nvSpPr>
        <p:spPr>
          <a:xfrm>
            <a:off x="565976" y="1011508"/>
            <a:ext cx="1954381" cy="422167"/>
          </a:xfrm>
          <a:prstGeom prst="rect">
            <a:avLst/>
          </a:prstGeom>
        </p:spPr>
        <p:txBody>
          <a:bodyPr wrap="none">
            <a:spAutoFit/>
          </a:bodyPr>
          <a:lstStyle/>
          <a:p>
            <a:pPr lvl="0">
              <a:lnSpc>
                <a:spcPct val="150000"/>
              </a:lnSpc>
              <a:spcBef>
                <a:spcPts val="200"/>
              </a:spcBef>
              <a:spcAft>
                <a:spcPts val="1300"/>
              </a:spcAft>
              <a:tabLst>
                <a:tab pos="228600" algn="l"/>
              </a:tabLst>
            </a:pPr>
            <a:r>
              <a:rPr lang="vi-VN" sz="1600" b="1" dirty="0">
                <a:solidFill>
                  <a:schemeClr val="bg2"/>
                </a:solidFill>
                <a:latin typeface="Times New Roman" panose="02020603050405020304" pitchFamily="18" charset="0"/>
                <a:ea typeface="等线 Light"/>
                <a:cs typeface="Times New Roman" panose="02020603050405020304" pitchFamily="18" charset="0"/>
              </a:rPr>
              <a:t>4.	Hướng phát triển</a:t>
            </a:r>
            <a:endParaRPr lang="vi-VN" b="1" dirty="0">
              <a:solidFill>
                <a:schemeClr val="bg2"/>
              </a:solidFill>
              <a:effectLst/>
              <a:latin typeface="Times New Roman" panose="02020603050405020304" pitchFamily="18" charset="0"/>
              <a:ea typeface="等线 Light"/>
              <a:cs typeface="Times New Roman" panose="02020603050405020304" pitchFamily="18" charset="0"/>
            </a:endParaRPr>
          </a:p>
        </p:txBody>
      </p:sp>
    </p:spTree>
    <p:extLst>
      <p:ext uri="{BB962C8B-B14F-4D97-AF65-F5344CB8AC3E}">
        <p14:creationId xmlns:p14="http://schemas.microsoft.com/office/powerpoint/2010/main" val="22244702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gfbb34fbb11_3_330"/>
          <p:cNvPicPr preferRelativeResize="0"/>
          <p:nvPr/>
        </p:nvPicPr>
        <p:blipFill rotWithShape="1">
          <a:blip r:embed="rId3"/>
          <a:srcRect l="9961" t="4495" r="9833" b="6314"/>
          <a:stretch>
            <a:fillRect/>
          </a:stretch>
        </p:blipFill>
        <p:spPr>
          <a:xfrm>
            <a:off x="1851200" y="250687"/>
            <a:ext cx="4979476" cy="4642126"/>
          </a:xfrm>
          <a:prstGeom prst="rect">
            <a:avLst/>
          </a:prstGeom>
          <a:noFill/>
          <a:ln>
            <a:noFill/>
          </a:ln>
        </p:spPr>
      </p:pic>
      <p:sp>
        <p:nvSpPr>
          <p:cNvPr id="382" name="Google Shape;382;gfbb34fbb11_3_330"/>
          <p:cNvSpPr txBox="1">
            <a:spLocks noGrp="1"/>
          </p:cNvSpPr>
          <p:nvPr>
            <p:ph type="title"/>
          </p:nvPr>
        </p:nvSpPr>
        <p:spPr>
          <a:xfrm>
            <a:off x="2943550" y="1652025"/>
            <a:ext cx="2809200" cy="1827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990"/>
              <a:buNone/>
            </a:pPr>
            <a:r>
              <a:rPr lang="en-GB" sz="2220" b="1" dirty="0">
                <a:solidFill>
                  <a:srgbClr val="C00000"/>
                </a:solidFill>
                <a:latin typeface="Comfortaa"/>
                <a:ea typeface="Comfortaa"/>
                <a:cs typeface="Comfortaa"/>
                <a:sym typeface="Comfortaa"/>
              </a:rPr>
              <a:t>CẢM ƠN THẦY ĐÃ LẮNG  NGHE PHẦN TRÌNH BÀY CỦA NHÓM </a:t>
            </a:r>
            <a:r>
              <a:rPr lang="vi-VN" sz="2220" b="1" dirty="0">
                <a:solidFill>
                  <a:srgbClr val="C00000"/>
                </a:solidFill>
                <a:latin typeface="Comfortaa"/>
                <a:ea typeface="Comfortaa"/>
                <a:cs typeface="Comfortaa"/>
                <a:sym typeface="Comfortaa"/>
              </a:rPr>
              <a:t>6O</a:t>
            </a:r>
            <a:endParaRPr sz="2220" b="1" dirty="0">
              <a:solidFill>
                <a:schemeClr val="accent2"/>
              </a:solidFill>
              <a:highlight>
                <a:srgbClr val="F8F9FA"/>
              </a:highlight>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1. </a:t>
            </a:r>
            <a:r>
              <a:rPr lang="en-GB" b="1" dirty="0" err="1" smtClean="0">
                <a:latin typeface="Times New Roman" panose="02020603050405020304" pitchFamily="18" charset="0"/>
                <a:ea typeface="Consolas" panose="020B0609020204030204"/>
                <a:cs typeface="Times New Roman" panose="02020603050405020304" pitchFamily="18" charset="0"/>
                <a:sym typeface="Consolas" panose="020B0609020204030204"/>
              </a:rPr>
              <a:t>Tổng</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quan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về</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Apache Hive</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152" name="Google Shape;152;p4"/>
          <p:cNvSpPr txBox="1">
            <a:spLocks noGrp="1"/>
          </p:cNvSpPr>
          <p:nvPr>
            <p:ph type="body" idx="1"/>
          </p:nvPr>
        </p:nvSpPr>
        <p:spPr>
          <a:xfrm>
            <a:off x="508400" y="1131052"/>
            <a:ext cx="2620360" cy="410553"/>
          </a:xfrm>
          <a:prstGeom prst="rect">
            <a:avLst/>
          </a:prstGeom>
          <a:noFill/>
          <a:ln>
            <a:noFill/>
          </a:ln>
        </p:spPr>
        <p:txBody>
          <a:bodyPr spcFirstLastPara="1" wrap="square" lIns="91425" tIns="91425" rIns="91425" bIns="91425" anchor="t" anchorCtr="0">
            <a:normAutofit fontScale="92500" lnSpcReduction="20000"/>
          </a:bodyPr>
          <a:lstStyle/>
          <a:p>
            <a:pPr marL="76200" lvl="0" indent="0" algn="just">
              <a:buClr>
                <a:srgbClr val="494949"/>
              </a:buClr>
              <a:buSzPts val="2400"/>
              <a:buNone/>
            </a:pPr>
            <a:r>
              <a:rPr lang="vi-VN" sz="1600" b="1" dirty="0" smtClean="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Mô hình hoạt động của Hive</a:t>
            </a:r>
            <a:endPar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cxnSp>
        <p:nvCxnSpPr>
          <p:cNvPr id="9" name="Straight Connector 8"/>
          <p:cNvCxnSpPr/>
          <p:nvPr/>
        </p:nvCxnSpPr>
        <p:spPr>
          <a:xfrm flipH="1">
            <a:off x="4659162" y="1603248"/>
            <a:ext cx="10374" cy="2904957"/>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508400" y="1481679"/>
            <a:ext cx="4007551" cy="3026525"/>
          </a:xfrm>
          <a:prstGeom prst="rect">
            <a:avLst/>
          </a:prstGeom>
        </p:spPr>
      </p:pic>
      <p:sp>
        <p:nvSpPr>
          <p:cNvPr id="5" name="Rectangle 4"/>
          <p:cNvSpPr/>
          <p:nvPr/>
        </p:nvSpPr>
        <p:spPr>
          <a:xfrm>
            <a:off x="4812747" y="1134344"/>
            <a:ext cx="4026453" cy="3646639"/>
          </a:xfrm>
          <a:prstGeom prst="rect">
            <a:avLst/>
          </a:prstGeom>
        </p:spPr>
        <p:txBody>
          <a:bodyPr wrap="square">
            <a:spAutoFit/>
          </a:bodyPr>
          <a:lstStyle/>
          <a:p>
            <a:pPr lvl="0" algn="just">
              <a:lnSpc>
                <a:spcPct val="107000"/>
              </a:lnSpc>
              <a:spcAft>
                <a:spcPts val="800"/>
              </a:spcAft>
              <a:tabLst>
                <a:tab pos="685800" algn="l"/>
              </a:tabLst>
            </a:pPr>
            <a:r>
              <a:rPr lang="en-US" sz="1050" dirty="0" smtClean="0">
                <a:latin typeface="Times New Roman" panose="02020603050405020304" pitchFamily="18" charset="0"/>
                <a:ea typeface="Times New Roman" panose="02020603050405020304" pitchFamily="18" charset="0"/>
                <a:cs typeface="Times New Roman" panose="02020603050405020304" pitchFamily="18" charset="0"/>
              </a:rPr>
              <a:t>1. </a:t>
            </a:r>
            <a:r>
              <a:rPr lang="en-US" sz="1050" dirty="0" err="1" smtClean="0">
                <a:latin typeface="Times New Roman" panose="02020603050405020304" pitchFamily="18" charset="0"/>
                <a:ea typeface="Times New Roman" panose="02020603050405020304" pitchFamily="18" charset="0"/>
                <a:cs typeface="Times New Roman" panose="02020603050405020304" pitchFamily="18" charset="0"/>
              </a:rPr>
              <a:t>Các</a:t>
            </a:r>
            <a:r>
              <a:rPr lang="en-US" sz="105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truy</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v</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ấn tới từ User Interface (CLI, Hive Web Interface, ThirftServer)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đư</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ợc gửi tới th</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ành</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ph</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ần Driver</a:t>
            </a:r>
            <a:endParaRPr lang="vi-VN" sz="11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Aft>
                <a:spcPts val="800"/>
              </a:spcAft>
              <a:tabLst>
                <a:tab pos="685800" algn="l"/>
              </a:tabLst>
            </a:pPr>
            <a:r>
              <a:rPr lang="en-US" sz="1050" dirty="0" smtClean="0">
                <a:latin typeface="Times New Roman" panose="02020603050405020304" pitchFamily="18" charset="0"/>
                <a:ea typeface="Times New Roman" panose="02020603050405020304" pitchFamily="18" charset="0"/>
                <a:cs typeface="Times New Roman" panose="02020603050405020304" pitchFamily="18" charset="0"/>
              </a:rPr>
              <a:t>2. Driver </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t</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ạo ra mới 1 session cho truy vấn n</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ày</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g</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ửi query tới compiler </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đ</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ể nhận lấy Execution Plan</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endParaRPr lang="vi-VN" sz="11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Aft>
                <a:spcPts val="800"/>
              </a:spcAft>
              <a:tabLst>
                <a:tab pos="685800" algn="l"/>
              </a:tabLst>
            </a:pPr>
            <a:r>
              <a:rPr lang="en-US" sz="1050" dirty="0" smtClean="0">
                <a:latin typeface="Times New Roman" panose="02020603050405020304" pitchFamily="18" charset="0"/>
                <a:ea typeface="Times New Roman" panose="02020603050405020304" pitchFamily="18" charset="0"/>
                <a:cs typeface="Times New Roman" panose="02020603050405020304" pitchFamily="18" charset="0"/>
              </a:rPr>
              <a:t>3. </a:t>
            </a:r>
            <a:r>
              <a:rPr lang="en-US" sz="1050" dirty="0" err="1" smtClean="0">
                <a:latin typeface="Times New Roman" panose="02020603050405020304" pitchFamily="18" charset="0"/>
                <a:ea typeface="Times New Roman" panose="02020603050405020304" pitchFamily="18" charset="0"/>
                <a:cs typeface="Times New Roman" panose="02020603050405020304" pitchFamily="18" charset="0"/>
              </a:rPr>
              <a:t>Compilter</a:t>
            </a:r>
            <a:r>
              <a:rPr lang="en-US" sz="105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nh</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ận c</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ác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metadata c</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ần thiết từ Metastore</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metadata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này</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s</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ẽ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đư</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ợc sử dụng </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đ</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ể kiểm tra c</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ác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bi</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ểu thức b</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ên</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query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mà</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Compiler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nh</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ận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đư</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ợc.</a:t>
            </a:r>
            <a:endParaRPr lang="vi-VN" sz="11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Aft>
                <a:spcPts val="800"/>
              </a:spcAft>
              <a:tabLst>
                <a:tab pos="685800" algn="l"/>
              </a:tabLst>
            </a:pPr>
            <a:r>
              <a:rPr lang="en-US" sz="1050" dirty="0" smtClean="0">
                <a:latin typeface="Times New Roman" panose="02020603050405020304" pitchFamily="18" charset="0"/>
                <a:ea typeface="Times New Roman" panose="02020603050405020304" pitchFamily="18" charset="0"/>
                <a:cs typeface="Times New Roman" panose="02020603050405020304" pitchFamily="18" charset="0"/>
              </a:rPr>
              <a:t>4. Plan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đư</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ợc sinh ra bởi Compiler</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thông</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tin v</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ề c</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ác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job (map-reduce) c</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ần thiết </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đ</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ể thực thi</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query s</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ẽ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đư</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ợc gửi lại tới th</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ành</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ph</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ần thực thi</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a:t>
            </a:r>
            <a:endParaRPr lang="vi-VN" sz="11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Aft>
                <a:spcPts val="800"/>
              </a:spcAft>
              <a:tabLst>
                <a:tab pos="685800" algn="l"/>
              </a:tabLst>
            </a:pPr>
            <a:r>
              <a:rPr lang="en-US" sz="1050" dirty="0" smtClean="0">
                <a:latin typeface="Times New Roman" panose="02020603050405020304" pitchFamily="18" charset="0"/>
                <a:ea typeface="Times New Roman" panose="02020603050405020304" pitchFamily="18" charset="0"/>
                <a:cs typeface="Times New Roman" panose="02020603050405020304" pitchFamily="18" charset="0"/>
              </a:rPr>
              <a:t>5. Execution </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engine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nh</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ận y</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êu</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c</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ầu thực thi v</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à l</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ấy c</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ác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metadata c</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ần thiết v</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à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yêu</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c</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ầu mapreduce thực thi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công</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vi</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ệc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a:t>
            </a:r>
            <a:endParaRPr lang="vi-VN" sz="11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Aft>
                <a:spcPts val="800"/>
              </a:spcAft>
              <a:tabLst>
                <a:tab pos="685800" algn="l"/>
              </a:tabLst>
            </a:pPr>
            <a:r>
              <a:rPr lang="en-US" sz="1050" dirty="0" smtClean="0">
                <a:latin typeface="Times New Roman" panose="02020603050405020304" pitchFamily="18" charset="0"/>
                <a:ea typeface="Times New Roman" panose="02020603050405020304" pitchFamily="18" charset="0"/>
                <a:cs typeface="Times New Roman" panose="02020603050405020304" pitchFamily="18" charset="0"/>
              </a:rPr>
              <a:t>6. </a:t>
            </a:r>
            <a:r>
              <a:rPr lang="en-US" sz="1050" dirty="0" err="1" smtClean="0">
                <a:latin typeface="Times New Roman" panose="02020603050405020304" pitchFamily="18" charset="0"/>
                <a:ea typeface="Times New Roman" panose="02020603050405020304" pitchFamily="18" charset="0"/>
                <a:cs typeface="Times New Roman" panose="02020603050405020304" pitchFamily="18" charset="0"/>
              </a:rPr>
              <a:t>Khi</a:t>
            </a:r>
            <a:r>
              <a:rPr lang="en-US" sz="105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output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đư</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ợc sinh ra</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nó</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s</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ẽ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đư</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ợc ghi d</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ư</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ới dạng 1 temporary file</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temorary</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file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này</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s</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ẽ cung cấp c</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ác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thông</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tin c</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ần thiết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cho</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stages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khác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c</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ủa plan. Nội dung của c</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ác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temporary file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này</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đư</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ợ</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c execution đ</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ọc trực tiếp từ HDFS</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như</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1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ph</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ần của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l</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ời gọi từ Driver</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a:t>
            </a:r>
            <a:endParaRPr lang="vi-VN" sz="11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Aft>
                <a:spcPts val="800"/>
              </a:spcAft>
              <a:tabLst>
                <a:tab pos="685800" algn="l"/>
              </a:tabLst>
            </a:pPr>
            <a:r>
              <a:rPr lang="en-US" sz="1050" dirty="0" smtClean="0">
                <a:latin typeface="Times New Roman" panose="02020603050405020304" pitchFamily="18" charset="0"/>
                <a:ea typeface="Times New Roman" panose="02020603050405020304" pitchFamily="18" charset="0"/>
                <a:cs typeface="Times New Roman" panose="02020603050405020304" pitchFamily="18" charset="0"/>
              </a:rPr>
              <a:t>7. </a:t>
            </a:r>
            <a:r>
              <a:rPr lang="en-US" sz="1050" dirty="0" err="1" smtClean="0">
                <a:latin typeface="Times New Roman" panose="02020603050405020304" pitchFamily="18" charset="0"/>
                <a:ea typeface="Times New Roman" panose="02020603050405020304" pitchFamily="18" charset="0"/>
                <a:cs typeface="Times New Roman" panose="02020603050405020304" pitchFamily="18" charset="0"/>
              </a:rPr>
              <a:t>Công</a:t>
            </a:r>
            <a:r>
              <a:rPr lang="en-US" sz="105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cụ</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thực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thi</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giao</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tiếp</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hai</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chiều</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với</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metastore</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để</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thực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hiện</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hoạt</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động</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như</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tạo</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xóa</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Metastore</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lưu</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trữ</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thông</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tin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về</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cột</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a:t>
            </a:r>
            <a:endParaRPr lang="vi-VN" sz="1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52051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1. </a:t>
            </a:r>
            <a:r>
              <a:rPr lang="en-GB" b="1" dirty="0" err="1" smtClean="0">
                <a:latin typeface="Times New Roman" panose="02020603050405020304" pitchFamily="18" charset="0"/>
                <a:ea typeface="Consolas" panose="020B0609020204030204"/>
                <a:cs typeface="Times New Roman" panose="02020603050405020304" pitchFamily="18" charset="0"/>
                <a:sym typeface="Consolas" panose="020B0609020204030204"/>
              </a:rPr>
              <a:t>Tổng</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quan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về</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Apache Hive</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152" name="Google Shape;152;p4"/>
          <p:cNvSpPr txBox="1">
            <a:spLocks noGrp="1"/>
          </p:cNvSpPr>
          <p:nvPr>
            <p:ph type="body" idx="1"/>
          </p:nvPr>
        </p:nvSpPr>
        <p:spPr>
          <a:xfrm>
            <a:off x="508399" y="1131052"/>
            <a:ext cx="4304347" cy="410553"/>
          </a:xfrm>
          <a:prstGeom prst="rect">
            <a:avLst/>
          </a:prstGeom>
          <a:noFill/>
          <a:ln>
            <a:noFill/>
          </a:ln>
        </p:spPr>
        <p:txBody>
          <a:bodyPr spcFirstLastPara="1" wrap="square" lIns="91425" tIns="91425" rIns="91425" bIns="91425" anchor="t" anchorCtr="0">
            <a:normAutofit fontScale="92500" lnSpcReduction="20000"/>
          </a:bodyPr>
          <a:lstStyle/>
          <a:p>
            <a:pPr marL="76200" lvl="0" indent="0" algn="just">
              <a:buClr>
                <a:srgbClr val="494949"/>
              </a:buClr>
              <a:buSzPts val="2400"/>
              <a:buNone/>
            </a:pPr>
            <a:r>
              <a:rPr lang="vi-VN" sz="1600" b="1" dirty="0" smtClean="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Các </a:t>
            </a:r>
            <a:r>
              <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chế độ hoạt động trong Hive</a:t>
            </a:r>
          </a:p>
        </p:txBody>
      </p:sp>
      <p:cxnSp>
        <p:nvCxnSpPr>
          <p:cNvPr id="9" name="Straight Connector 8"/>
          <p:cNvCxnSpPr/>
          <p:nvPr/>
        </p:nvCxnSpPr>
        <p:spPr>
          <a:xfrm flipH="1">
            <a:off x="4659162" y="1603248"/>
            <a:ext cx="10374" cy="290495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812747" y="1603248"/>
            <a:ext cx="4026453" cy="1976567"/>
          </a:xfrm>
          <a:prstGeom prst="rect">
            <a:avLst/>
          </a:prstGeom>
        </p:spPr>
        <p:txBody>
          <a:bodyPr wrap="square">
            <a:spAutoFit/>
          </a:bodyPr>
          <a:lstStyle/>
          <a:p>
            <a:pPr lvl="0" algn="just">
              <a:lnSpc>
                <a:spcPct val="107000"/>
              </a:lnSpc>
              <a:spcAft>
                <a:spcPts val="800"/>
              </a:spcAft>
              <a:tabLst>
                <a:tab pos="685800" algn="l"/>
              </a:tabLst>
            </a:pPr>
            <a:r>
              <a:rPr lang="vi-VN" sz="1050" dirty="0">
                <a:latin typeface="Times New Roman" panose="02020603050405020304" pitchFamily="18" charset="0"/>
                <a:ea typeface="Times New Roman" panose="02020603050405020304" pitchFamily="18" charset="0"/>
                <a:cs typeface="Times New Roman" panose="02020603050405020304" pitchFamily="18" charset="0"/>
              </a:rPr>
              <a:t>Local Mode: </a:t>
            </a:r>
          </a:p>
          <a:p>
            <a:pPr lvl="0" algn="just">
              <a:lnSpc>
                <a:spcPct val="107000"/>
              </a:lnSpc>
              <a:spcAft>
                <a:spcPts val="800"/>
              </a:spcAft>
              <a:tabLst>
                <a:tab pos="685800" algn="l"/>
              </a:tabLst>
            </a:pPr>
            <a:r>
              <a:rPr lang="vi-VN" sz="1050" dirty="0">
                <a:latin typeface="Times New Roman" panose="02020603050405020304" pitchFamily="18" charset="0"/>
                <a:ea typeface="Times New Roman" panose="02020603050405020304" pitchFamily="18" charset="0"/>
                <a:cs typeface="Times New Roman" panose="02020603050405020304" pitchFamily="18" charset="0"/>
              </a:rPr>
              <a:t>- Được sử dụng khi hadoop có một nút dữ liệu và dữ liệu nhỏ.</a:t>
            </a:r>
          </a:p>
          <a:p>
            <a:pPr lvl="0" algn="just">
              <a:lnSpc>
                <a:spcPct val="107000"/>
              </a:lnSpc>
              <a:spcAft>
                <a:spcPts val="800"/>
              </a:spcAft>
              <a:tabLst>
                <a:tab pos="685800" algn="l"/>
              </a:tabLst>
            </a:pPr>
            <a:r>
              <a:rPr lang="vi-VN" sz="1050" dirty="0">
                <a:latin typeface="Times New Roman" panose="02020603050405020304" pitchFamily="18" charset="0"/>
                <a:ea typeface="Times New Roman" panose="02020603050405020304" pitchFamily="18" charset="0"/>
                <a:cs typeface="Times New Roman" panose="02020603050405020304" pitchFamily="18" charset="0"/>
              </a:rPr>
              <a:t>- Việc xử lý sẽ rất nhanh trên các bộ dữ liệu nhỏ hơn có trong máy cục bộ.</a:t>
            </a:r>
          </a:p>
          <a:p>
            <a:pPr lvl="0" algn="just">
              <a:lnSpc>
                <a:spcPct val="107000"/>
              </a:lnSpc>
              <a:spcAft>
                <a:spcPts val="800"/>
              </a:spcAft>
              <a:tabLst>
                <a:tab pos="685800" algn="l"/>
              </a:tabLst>
            </a:pPr>
            <a:r>
              <a:rPr lang="vi-VN" sz="1050" dirty="0">
                <a:latin typeface="Times New Roman" panose="02020603050405020304" pitchFamily="18" charset="0"/>
                <a:ea typeface="Times New Roman" panose="02020603050405020304" pitchFamily="18" charset="0"/>
                <a:cs typeface="Times New Roman" panose="02020603050405020304" pitchFamily="18" charset="0"/>
              </a:rPr>
              <a:t>MapReduce Mode:</a:t>
            </a:r>
          </a:p>
          <a:p>
            <a:pPr lvl="0" algn="just">
              <a:lnSpc>
                <a:spcPct val="107000"/>
              </a:lnSpc>
              <a:spcAft>
                <a:spcPts val="800"/>
              </a:spcAft>
              <a:tabLst>
                <a:tab pos="685800" algn="l"/>
              </a:tabLst>
            </a:pPr>
            <a:r>
              <a:rPr lang="vi-VN" sz="1050" dirty="0">
                <a:latin typeface="Times New Roman" panose="02020603050405020304" pitchFamily="18" charset="0"/>
                <a:ea typeface="Times New Roman" panose="02020603050405020304" pitchFamily="18" charset="0"/>
                <a:cs typeface="Times New Roman" panose="02020603050405020304" pitchFamily="18" charset="0"/>
              </a:rPr>
              <a:t>- Được sử dụng khi hadoop có nhiều nút dữ liệu và dữ liệu được trải trên các ghi chú dữ liệu khác nhau.</a:t>
            </a:r>
          </a:p>
          <a:p>
            <a:pPr lvl="0" algn="just">
              <a:lnSpc>
                <a:spcPct val="107000"/>
              </a:lnSpc>
              <a:spcAft>
                <a:spcPts val="800"/>
              </a:spcAft>
              <a:tabLst>
                <a:tab pos="685800" algn="l"/>
              </a:tabLst>
            </a:pPr>
            <a:r>
              <a:rPr lang="vi-VN" sz="1050" dirty="0">
                <a:latin typeface="Times New Roman" panose="02020603050405020304" pitchFamily="18" charset="0"/>
                <a:ea typeface="Times New Roman" panose="02020603050405020304" pitchFamily="18" charset="0"/>
                <a:cs typeface="Times New Roman" panose="02020603050405020304" pitchFamily="18" charset="0"/>
              </a:rPr>
              <a:t>- Xử lý bộ dữ liệu lớn có thể hiệu quả hơn khi sử dụng chế độ này.</a:t>
            </a: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838771" y="1673352"/>
            <a:ext cx="3428429" cy="2417064"/>
          </a:xfrm>
          <a:prstGeom prst="rect">
            <a:avLst/>
          </a:prstGeom>
        </p:spPr>
      </p:pic>
    </p:spTree>
    <p:extLst>
      <p:ext uri="{BB962C8B-B14F-4D97-AF65-F5344CB8AC3E}">
        <p14:creationId xmlns:p14="http://schemas.microsoft.com/office/powerpoint/2010/main" val="24364116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1. </a:t>
            </a:r>
            <a:r>
              <a:rPr lang="en-GB" b="1" dirty="0" err="1" smtClean="0">
                <a:latin typeface="Times New Roman" panose="02020603050405020304" pitchFamily="18" charset="0"/>
                <a:ea typeface="Consolas" panose="020B0609020204030204"/>
                <a:cs typeface="Times New Roman" panose="02020603050405020304" pitchFamily="18" charset="0"/>
                <a:sym typeface="Consolas" panose="020B0609020204030204"/>
              </a:rPr>
              <a:t>Tổng</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quan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về</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Apache Hive</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152" name="Google Shape;152;p4"/>
          <p:cNvSpPr txBox="1">
            <a:spLocks noGrp="1"/>
          </p:cNvSpPr>
          <p:nvPr>
            <p:ph type="body" idx="1"/>
          </p:nvPr>
        </p:nvSpPr>
        <p:spPr>
          <a:xfrm>
            <a:off x="508399" y="1131052"/>
            <a:ext cx="4077777" cy="410553"/>
          </a:xfrm>
          <a:prstGeom prst="rect">
            <a:avLst/>
          </a:prstGeom>
          <a:noFill/>
          <a:ln>
            <a:noFill/>
          </a:ln>
        </p:spPr>
        <p:txBody>
          <a:bodyPr spcFirstLastPara="1" wrap="square" lIns="91425" tIns="91425" rIns="91425" bIns="91425" anchor="t" anchorCtr="0">
            <a:normAutofit fontScale="92500" lnSpcReduction="20000"/>
          </a:bodyPr>
          <a:lstStyle/>
          <a:p>
            <a:pPr marL="76200" lvl="0" indent="0" algn="just">
              <a:buClr>
                <a:srgbClr val="494949"/>
              </a:buClr>
              <a:buSzPts val="2400"/>
              <a:buNone/>
            </a:pPr>
            <a:r>
              <a:rPr lang="vi-VN" sz="1600" b="1" dirty="0" smtClean="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Tổ </a:t>
            </a:r>
            <a:r>
              <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chức dữ liệu và kiểu dữ liệu trong Hive</a:t>
            </a:r>
          </a:p>
        </p:txBody>
      </p:sp>
      <p:cxnSp>
        <p:nvCxnSpPr>
          <p:cNvPr id="9" name="Straight Connector 8"/>
          <p:cNvCxnSpPr/>
          <p:nvPr/>
        </p:nvCxnSpPr>
        <p:spPr>
          <a:xfrm flipH="1">
            <a:off x="4659162" y="1603248"/>
            <a:ext cx="10374" cy="290495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08400" y="1539861"/>
            <a:ext cx="3715557" cy="1091581"/>
          </a:xfrm>
          <a:prstGeom prst="rect">
            <a:avLst/>
          </a:prstGeom>
        </p:spPr>
        <p:txBody>
          <a:bodyPr wrap="square">
            <a:spAutoFit/>
          </a:bodyPr>
          <a:lstStyle/>
          <a:p>
            <a:pPr lvl="0" algn="just">
              <a:lnSpc>
                <a:spcPct val="107000"/>
              </a:lnSpc>
              <a:spcAft>
                <a:spcPts val="800"/>
              </a:spcAft>
              <a:tabLst>
                <a:tab pos="685800" algn="l"/>
              </a:tabLst>
            </a:pPr>
            <a:r>
              <a:rPr lang="vi-VN" sz="1050" dirty="0">
                <a:latin typeface="Times New Roman" panose="02020603050405020304" pitchFamily="18" charset="0"/>
                <a:ea typeface="Times New Roman" panose="02020603050405020304" pitchFamily="18" charset="0"/>
                <a:cs typeface="Times New Roman" panose="02020603050405020304" pitchFamily="18" charset="0"/>
              </a:rPr>
              <a:t>Dữ liệu được tổ chức thành 3 định dạng trong HIVE.</a:t>
            </a:r>
          </a:p>
          <a:p>
            <a:pPr lvl="0" algn="just">
              <a:lnSpc>
                <a:spcPct val="107000"/>
              </a:lnSpc>
              <a:spcAft>
                <a:spcPts val="800"/>
              </a:spcAft>
              <a:tabLst>
                <a:tab pos="685800" algn="l"/>
              </a:tabLst>
            </a:pPr>
            <a:r>
              <a:rPr lang="vi-VN" sz="1050" dirty="0">
                <a:latin typeface="Times New Roman" panose="02020603050405020304" pitchFamily="18" charset="0"/>
                <a:ea typeface="Times New Roman" panose="02020603050405020304" pitchFamily="18" charset="0"/>
                <a:cs typeface="Times New Roman" panose="02020603050405020304" pitchFamily="18" charset="0"/>
              </a:rPr>
              <a:t>- </a:t>
            </a:r>
            <a:r>
              <a:rPr lang="vi-VN" sz="1050" dirty="0" smtClean="0">
                <a:latin typeface="Times New Roman" panose="02020603050405020304" pitchFamily="18" charset="0"/>
                <a:ea typeface="Times New Roman" panose="02020603050405020304" pitchFamily="18" charset="0"/>
                <a:cs typeface="Times New Roman" panose="02020603050405020304" pitchFamily="18" charset="0"/>
              </a:rPr>
              <a:t>Tables</a:t>
            </a:r>
            <a:endParaRPr lang="vi-VN" sz="1050" dirty="0">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07000"/>
              </a:lnSpc>
              <a:spcAft>
                <a:spcPts val="800"/>
              </a:spcAft>
              <a:tabLst>
                <a:tab pos="685800" algn="l"/>
              </a:tabLst>
            </a:pPr>
            <a:r>
              <a:rPr lang="vi-VN" sz="1050" dirty="0">
                <a:latin typeface="Times New Roman" panose="02020603050405020304" pitchFamily="18" charset="0"/>
                <a:ea typeface="Times New Roman" panose="02020603050405020304" pitchFamily="18" charset="0"/>
                <a:cs typeface="Times New Roman" panose="02020603050405020304" pitchFamily="18" charset="0"/>
              </a:rPr>
              <a:t> - </a:t>
            </a:r>
            <a:r>
              <a:rPr lang="vi-VN" sz="1050" dirty="0" smtClean="0">
                <a:latin typeface="Times New Roman" panose="02020603050405020304" pitchFamily="18" charset="0"/>
                <a:ea typeface="Times New Roman" panose="02020603050405020304" pitchFamily="18" charset="0"/>
                <a:cs typeface="Times New Roman" panose="02020603050405020304" pitchFamily="18" charset="0"/>
              </a:rPr>
              <a:t>Partitions</a:t>
            </a:r>
            <a:endParaRPr lang="vi-VN" sz="1050" dirty="0">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07000"/>
              </a:lnSpc>
              <a:spcAft>
                <a:spcPts val="800"/>
              </a:spcAft>
              <a:tabLst>
                <a:tab pos="685800" algn="l"/>
              </a:tabLst>
            </a:pPr>
            <a:r>
              <a:rPr lang="vi-VN" sz="1050" dirty="0">
                <a:latin typeface="Times New Roman" panose="02020603050405020304" pitchFamily="18" charset="0"/>
                <a:ea typeface="Times New Roman" panose="02020603050405020304" pitchFamily="18" charset="0"/>
                <a:cs typeface="Times New Roman" panose="02020603050405020304" pitchFamily="18" charset="0"/>
              </a:rPr>
              <a:t> - </a:t>
            </a:r>
            <a:r>
              <a:rPr lang="vi-VN" sz="1050" dirty="0" smtClean="0">
                <a:latin typeface="Times New Roman" panose="02020603050405020304" pitchFamily="18" charset="0"/>
                <a:ea typeface="Times New Roman" panose="02020603050405020304" pitchFamily="18" charset="0"/>
                <a:cs typeface="Times New Roman" panose="02020603050405020304" pitchFamily="18" charset="0"/>
              </a:rPr>
              <a:t>Buckets</a:t>
            </a:r>
            <a:endParaRPr lang="vi-VN" sz="105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8" name="Picture 7" descr="Hive Data Model - Learn to Develop Data Models in Hive - DataFlair"/>
          <p:cNvPicPr/>
          <p:nvPr/>
        </p:nvPicPr>
        <p:blipFill>
          <a:blip r:embed="rId3">
            <a:extLst>
              <a:ext uri="{28A0092B-C50C-407E-A947-70E740481C1C}">
                <a14:useLocalDpi xmlns:a14="http://schemas.microsoft.com/office/drawing/2010/main" val="0"/>
              </a:ext>
            </a:extLst>
          </a:blip>
          <a:srcRect/>
          <a:stretch>
            <a:fillRect/>
          </a:stretch>
        </p:blipFill>
        <p:spPr>
          <a:xfrm>
            <a:off x="1737360" y="1798681"/>
            <a:ext cx="2689964" cy="1097665"/>
          </a:xfrm>
          <a:prstGeom prst="rect">
            <a:avLst/>
          </a:prstGeom>
          <a:noFill/>
          <a:ln>
            <a:noFill/>
          </a:ln>
        </p:spPr>
      </p:pic>
      <p:pic>
        <p:nvPicPr>
          <p:cNvPr id="10" name="Picture 9" descr="Hive Data Types | Classifying Two Type in Hive Data Types"/>
          <p:cNvPicPr/>
          <p:nvPr/>
        </p:nvPicPr>
        <p:blipFill>
          <a:blip r:embed="rId4">
            <a:extLst>
              <a:ext uri="{28A0092B-C50C-407E-A947-70E740481C1C}">
                <a14:useLocalDpi xmlns:a14="http://schemas.microsoft.com/office/drawing/2010/main" val="0"/>
              </a:ext>
            </a:extLst>
          </a:blip>
          <a:srcRect/>
          <a:stretch>
            <a:fillRect/>
          </a:stretch>
        </p:blipFill>
        <p:spPr>
          <a:xfrm>
            <a:off x="1794957" y="3302002"/>
            <a:ext cx="2620175" cy="1465070"/>
          </a:xfrm>
          <a:prstGeom prst="rect">
            <a:avLst/>
          </a:prstGeom>
          <a:noFill/>
          <a:ln>
            <a:noFill/>
          </a:ln>
        </p:spPr>
      </p:pic>
      <p:sp>
        <p:nvSpPr>
          <p:cNvPr id="3" name="Rectangle 2"/>
          <p:cNvSpPr/>
          <p:nvPr/>
        </p:nvSpPr>
        <p:spPr>
          <a:xfrm>
            <a:off x="4907470" y="1558066"/>
            <a:ext cx="3785426" cy="1578894"/>
          </a:xfrm>
          <a:prstGeom prst="rect">
            <a:avLst/>
          </a:prstGeom>
        </p:spPr>
        <p:txBody>
          <a:bodyPr wrap="square">
            <a:spAutoFit/>
          </a:bodyPr>
          <a:lstStyle/>
          <a:p>
            <a:pPr algn="just">
              <a:lnSpc>
                <a:spcPct val="115000"/>
              </a:lnSpc>
            </a:pPr>
            <a:r>
              <a:rPr lang="vi-VN" sz="1200" dirty="0" smtClean="0">
                <a:latin typeface="Times New Roman" panose="02020603050405020304" pitchFamily="18" charset="0"/>
                <a:ea typeface="Calibri" panose="020F0502020204030204" pitchFamily="34" charset="0"/>
              </a:rPr>
              <a:t>- Hive </a:t>
            </a:r>
            <a:r>
              <a:rPr lang="vi-VN" sz="1200" dirty="0">
                <a:latin typeface="Times New Roman" panose="02020603050405020304" pitchFamily="18" charset="0"/>
                <a:ea typeface="Calibri" panose="020F0502020204030204" pitchFamily="34" charset="0"/>
              </a:rPr>
              <a:t>có một vài hạn chế như không cho insert dữ liệu vào bảng. Các câu lệnh quen thuộc trong SQL như INSERT INTO, DELETE hay UPDATE đều được lược bỏ trong Hive.</a:t>
            </a:r>
          </a:p>
          <a:p>
            <a:pPr algn="just">
              <a:lnSpc>
                <a:spcPct val="115000"/>
              </a:lnSpc>
            </a:pPr>
            <a:r>
              <a:rPr lang="vi-VN" sz="1200" dirty="0" smtClean="0">
                <a:latin typeface="Times New Roman" panose="02020603050405020304" pitchFamily="18" charset="0"/>
                <a:ea typeface="Calibri" panose="020F0502020204030204" pitchFamily="34" charset="0"/>
              </a:rPr>
              <a:t>- Hive </a:t>
            </a:r>
            <a:r>
              <a:rPr lang="vi-VN" sz="1200" dirty="0">
                <a:latin typeface="Times New Roman" panose="02020603050405020304" pitchFamily="18" charset="0"/>
                <a:ea typeface="Calibri" panose="020F0502020204030204" pitchFamily="34" charset="0"/>
              </a:rPr>
              <a:t>không hỗ trợ chèn vô bảng hay partition mà ta chỉ có thể overwrite lại toàn bộ dữ liệu INSERT OVERWRITE TABLE TEST</a:t>
            </a:r>
          </a:p>
        </p:txBody>
      </p:sp>
      <p:sp>
        <p:nvSpPr>
          <p:cNvPr id="4" name="Rectangle 3"/>
          <p:cNvSpPr/>
          <p:nvPr/>
        </p:nvSpPr>
        <p:spPr>
          <a:xfrm>
            <a:off x="508400" y="2987584"/>
            <a:ext cx="2082400" cy="1826654"/>
          </a:xfrm>
          <a:prstGeom prst="rect">
            <a:avLst/>
          </a:prstGeom>
        </p:spPr>
        <p:txBody>
          <a:bodyPr wrap="square">
            <a:spAutoFit/>
          </a:bodyPr>
          <a:lstStyle/>
          <a:p>
            <a:pPr algn="just">
              <a:lnSpc>
                <a:spcPct val="115000"/>
              </a:lnSpc>
            </a:pP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kiểu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dữ</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liệu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gốc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sau</a:t>
            </a:r>
            <a:r>
              <a:rPr lang="en-US" dirty="0">
                <a:latin typeface="Times New Roman" panose="02020603050405020304" pitchFamily="18" charset="0"/>
                <a:ea typeface="Calibri" panose="020F0502020204030204" pitchFamily="34" charset="0"/>
              </a:rPr>
              <a:t>:</a:t>
            </a:r>
            <a:endParaRPr lang="vi-VN" dirty="0"/>
          </a:p>
          <a:p>
            <a:pPr algn="just">
              <a:lnSpc>
                <a:spcPct val="115000"/>
              </a:lnSpc>
            </a:pPr>
            <a:r>
              <a:rPr lang="en-US" dirty="0">
                <a:latin typeface="Times New Roman" panose="02020603050405020304" pitchFamily="18" charset="0"/>
                <a:ea typeface="Times New Roman" panose="02020603050405020304" pitchFamily="18" charset="0"/>
              </a:rPr>
              <a:t>- Integers</a:t>
            </a:r>
          </a:p>
          <a:p>
            <a:pPr algn="just">
              <a:lnSpc>
                <a:spcPct val="115000"/>
              </a:lnSpc>
            </a:pPr>
            <a:r>
              <a:rPr lang="en-US" dirty="0">
                <a:latin typeface="Times New Roman" panose="02020603050405020304" pitchFamily="18" charset="0"/>
                <a:ea typeface="Times New Roman" panose="02020603050405020304" pitchFamily="18" charset="0"/>
              </a:rPr>
              <a:t>- Boolean type</a:t>
            </a:r>
          </a:p>
          <a:p>
            <a:pPr algn="just">
              <a:lnSpc>
                <a:spcPct val="115000"/>
              </a:lnSpc>
            </a:pPr>
            <a:r>
              <a:rPr lang="en-US" dirty="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rPr>
              <a:t>Floating</a:t>
            </a:r>
            <a:endParaRPr lang="en-US" dirty="0">
              <a:latin typeface="Times New Roman" panose="02020603050405020304" pitchFamily="18" charset="0"/>
              <a:ea typeface="Times New Roman" panose="02020603050405020304" pitchFamily="18" charset="0"/>
            </a:endParaRPr>
          </a:p>
          <a:p>
            <a:pPr algn="just">
              <a:lnSpc>
                <a:spcPct val="115000"/>
              </a:lnSpc>
            </a:pPr>
            <a:r>
              <a:rPr lang="vi-VN" dirty="0">
                <a:latin typeface="Times New Roman" panose="02020603050405020304" pitchFamily="18" charset="0"/>
                <a:ea typeface="Times New Roman" panose="02020603050405020304" pitchFamily="18" charset="0"/>
              </a:rPr>
              <a:t>- Structs</a:t>
            </a:r>
            <a:endParaRPr lang="en-US" dirty="0">
              <a:latin typeface="Times New Roman" panose="02020603050405020304" pitchFamily="18" charset="0"/>
              <a:ea typeface="Times New Roman" panose="02020603050405020304" pitchFamily="18" charset="0"/>
            </a:endParaRPr>
          </a:p>
          <a:p>
            <a:pPr algn="just">
              <a:lnSpc>
                <a:spcPct val="115000"/>
              </a:lnSpc>
            </a:pPr>
            <a:r>
              <a:rPr lang="en-US" dirty="0">
                <a:latin typeface="Times New Roman" panose="02020603050405020304" pitchFamily="18" charset="0"/>
                <a:ea typeface="Times New Roman" panose="02020603050405020304" pitchFamily="18" charset="0"/>
              </a:rPr>
              <a:t>- Maps</a:t>
            </a:r>
          </a:p>
          <a:p>
            <a:pPr algn="just">
              <a:lnSpc>
                <a:spcPct val="115000"/>
              </a:lnSpc>
            </a:pPr>
            <a:r>
              <a:rPr lang="vi-VN" dirty="0">
                <a:latin typeface="Times New Roman" panose="02020603050405020304" pitchFamily="18" charset="0"/>
                <a:ea typeface="Times New Roman" panose="02020603050405020304" pitchFamily="18" charset="0"/>
              </a:rPr>
              <a:t>- Arrays</a:t>
            </a:r>
          </a:p>
        </p:txBody>
      </p:sp>
      <p:sp>
        <p:nvSpPr>
          <p:cNvPr id="6" name="Rectangle 5"/>
          <p:cNvSpPr/>
          <p:nvPr/>
        </p:nvSpPr>
        <p:spPr>
          <a:xfrm>
            <a:off x="4709013" y="1126075"/>
            <a:ext cx="1195199" cy="340093"/>
          </a:xfrm>
          <a:prstGeom prst="rect">
            <a:avLst/>
          </a:prstGeom>
        </p:spPr>
        <p:txBody>
          <a:bodyPr wrap="none">
            <a:spAutoFit/>
          </a:bodyPr>
          <a:lstStyle/>
          <a:p>
            <a:pPr indent="270510" algn="just">
              <a:lnSpc>
                <a:spcPct val="115000"/>
              </a:lnSpc>
            </a:pPr>
            <a:r>
              <a:rPr lang="en-US" b="1" dirty="0" err="1">
                <a:latin typeface="Times New Roman" panose="02020603050405020304" pitchFamily="18" charset="0"/>
                <a:ea typeface="Times New Roman" panose="02020603050405020304" pitchFamily="18" charset="0"/>
              </a:rPr>
              <a:t>Hạn</a:t>
            </a:r>
            <a:r>
              <a:rPr lang="en-US" b="1" dirty="0">
                <a:latin typeface="Times New Roman" panose="02020603050405020304" pitchFamily="18" charset="0"/>
                <a:ea typeface="Times New Roman" panose="02020603050405020304" pitchFamily="18" charset="0"/>
              </a:rPr>
              <a:t> </a:t>
            </a:r>
            <a:r>
              <a:rPr lang="en-US" b="1" dirty="0" err="1">
                <a:latin typeface="Times New Roman" panose="02020603050405020304" pitchFamily="18" charset="0"/>
                <a:ea typeface="Times New Roman" panose="02020603050405020304" pitchFamily="18" charset="0"/>
              </a:rPr>
              <a:t>chế</a:t>
            </a:r>
            <a:r>
              <a:rPr lang="en-US" b="1" dirty="0">
                <a:latin typeface="Times New Roman" panose="02020603050405020304" pitchFamily="18" charset="0"/>
                <a:ea typeface="Times New Roman" panose="02020603050405020304" pitchFamily="18" charset="0"/>
              </a:rPr>
              <a:t>: </a:t>
            </a:r>
            <a:endParaRPr lang="vi-VN"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97575596"/>
      </p:ext>
    </p:extLst>
  </p:cSld>
  <p:clrMapOvr>
    <a:masterClrMapping/>
  </p:clrMapOvr>
  <p:timing>
    <p:tnLst>
      <p:par>
        <p:cTn id="1" dur="indefinite" restart="never" nodeType="tmRoot"/>
      </p:par>
    </p:tnLst>
  </p:timing>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TotalTime>
  <Words>2956</Words>
  <Application>Microsoft Office PowerPoint</Application>
  <PresentationFormat>On-screen Show (16:9)</PresentationFormat>
  <Paragraphs>249</Paragraphs>
  <Slides>62</Slides>
  <Notes>62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Comfortaa</vt:lpstr>
      <vt:lpstr>Times New Roman</vt:lpstr>
      <vt:lpstr>Arial</vt:lpstr>
      <vt:lpstr>Calibri</vt:lpstr>
      <vt:lpstr>等线 Light</vt:lpstr>
      <vt:lpstr>Nunito</vt:lpstr>
      <vt:lpstr>Consolas</vt:lpstr>
      <vt:lpstr>Roboto</vt:lpstr>
      <vt:lpstr>Shift</vt:lpstr>
      <vt:lpstr>PowerPoint Presentation</vt:lpstr>
      <vt:lpstr>Danh sách thành viên nhóm:</vt:lpstr>
      <vt:lpstr>PowerPoint Presentation</vt:lpstr>
      <vt:lpstr>1. Tổng quan về Apache Hive</vt:lpstr>
      <vt:lpstr>1. Tổng quan về Apache Hive</vt:lpstr>
      <vt:lpstr>1. Tổng quan về Apache Hive</vt:lpstr>
      <vt:lpstr>1. Tổng quan về Apache Hive</vt:lpstr>
      <vt:lpstr>1. Tổng quan về Apache Hive</vt:lpstr>
      <vt:lpstr>1. Tổng quan về Apache Hive</vt:lpstr>
      <vt:lpstr>1. Tổng quan về Apache Hive</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3. KẾT LUẬN</vt:lpstr>
      <vt:lpstr>3. KẾT LUẬN</vt:lpstr>
      <vt:lpstr>3. KẾT LUẬN</vt:lpstr>
      <vt:lpstr>3. KẾT LUẬN</vt:lpstr>
      <vt:lpstr>CẢM ƠN THẦY ĐÃ LẮNG  NGHE PHẦN TRÌNH BÀY CỦA NHÓM 6O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Đức Anh Phan Văn</cp:lastModifiedBy>
  <cp:revision>49</cp:revision>
  <dcterms:created xsi:type="dcterms:W3CDTF">2022-11-24T12:40:49Z</dcterms:created>
  <dcterms:modified xsi:type="dcterms:W3CDTF">2022-11-30T06:59:04Z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56C53CE74CEC41F68D4279C1B5F70AF5</vt:lpwstr>
  </property>
  <property fmtid="{D5CDD505-2E9C-101B-9397-08002B2CF9AE}" pid="3" name="KSOProductBuildVer">
    <vt:lpwstr>1033-11.2.0.11417</vt:lpwstr>
  </property>
</Properties>
</file>